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4" r:id="rId4"/>
  </p:sldMasterIdLst>
  <p:notesMasterIdLst>
    <p:notesMasterId r:id="rId3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1" r:id="rId19"/>
    <p:sldId id="272" r:id="rId20"/>
    <p:sldId id="273" r:id="rId21"/>
    <p:sldId id="274" r:id="rId22"/>
    <p:sldId id="275" r:id="rId23"/>
    <p:sldId id="276" r:id="rId24"/>
    <p:sldId id="277" r:id="rId25"/>
    <p:sldId id="278" r:id="rId26"/>
    <p:sldId id="279" r:id="rId27"/>
    <p:sldId id="280" r:id="rId28"/>
    <p:sldId id="281" r:id="rId29"/>
  </p:sldIdLst>
  <p:sldSz cx="9144000" cy="6858000" type="screen4x3"/>
  <p:notesSz cx="6794500" cy="9931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aramond"/>
        <a:ea typeface="Garamond"/>
        <a:cs typeface="Garamond"/>
        <a:sym typeface="Garamond"/>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aramond"/>
        <a:ea typeface="Garamond"/>
        <a:cs typeface="Garamond"/>
        <a:sym typeface="Garamond"/>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aramond"/>
        <a:ea typeface="Garamond"/>
        <a:cs typeface="Garamond"/>
        <a:sym typeface="Garamond"/>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aramond"/>
        <a:ea typeface="Garamond"/>
        <a:cs typeface="Garamond"/>
        <a:sym typeface="Garamond"/>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aramond"/>
        <a:ea typeface="Garamond"/>
        <a:cs typeface="Garamond"/>
        <a:sym typeface="Garamond"/>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aramond"/>
        <a:ea typeface="Garamond"/>
        <a:cs typeface="Garamond"/>
        <a:sym typeface="Garamond"/>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aramond"/>
        <a:ea typeface="Garamond"/>
        <a:cs typeface="Garamond"/>
        <a:sym typeface="Garamond"/>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aramond"/>
        <a:ea typeface="Garamond"/>
        <a:cs typeface="Garamond"/>
        <a:sym typeface="Garamond"/>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aramond"/>
        <a:ea typeface="Garamond"/>
        <a:cs typeface="Garamond"/>
        <a:sym typeface="Garamond"/>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654EF0-9000-C51B-0505-387AACB39E1D}" v="438" dt="2024-11-26T09:41:28.33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aramond"/>
          <a:ea typeface="Garamond"/>
          <a:cs typeface="Garamon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4CCDB"/>
          </a:solidFill>
        </a:fill>
      </a:tcStyle>
    </a:wholeTbl>
    <a:band2H>
      <a:tcTxStyle/>
      <a:tcStyle>
        <a:tcBdr/>
        <a:fill>
          <a:solidFill>
            <a:srgbClr val="FAE7EE"/>
          </a:solidFill>
        </a:fill>
      </a:tcStyle>
    </a:band2H>
    <a:firstCol>
      <a:tcTxStyle b="on" i="off">
        <a:font>
          <a:latin typeface="Garamond"/>
          <a:ea typeface="Garamond"/>
          <a:cs typeface="Garamon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Garamond"/>
          <a:ea typeface="Garamond"/>
          <a:cs typeface="Garamon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Garamond"/>
          <a:ea typeface="Garamond"/>
          <a:cs typeface="Garamon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Garamond"/>
          <a:ea typeface="Garamond"/>
          <a:cs typeface="Garamon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E0F2"/>
          </a:solidFill>
        </a:fill>
      </a:tcStyle>
    </a:wholeTbl>
    <a:band2H>
      <a:tcTxStyle/>
      <a:tcStyle>
        <a:tcBdr/>
        <a:fill>
          <a:solidFill>
            <a:srgbClr val="E8F0F8"/>
          </a:solidFill>
        </a:fill>
      </a:tcStyle>
    </a:band2H>
    <a:firstCol>
      <a:tcTxStyle b="on" i="off">
        <a:font>
          <a:latin typeface="Garamond"/>
          <a:ea typeface="Garamond"/>
          <a:cs typeface="Garamon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Garamond"/>
          <a:ea typeface="Garamond"/>
          <a:cs typeface="Garamon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Garamond"/>
          <a:ea typeface="Garamond"/>
          <a:cs typeface="Garamon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Garamond"/>
          <a:ea typeface="Garamond"/>
          <a:cs typeface="Garamon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FCED4"/>
          </a:solidFill>
        </a:fill>
      </a:tcStyle>
    </a:wholeTbl>
    <a:band2H>
      <a:tcTxStyle/>
      <a:tcStyle>
        <a:tcBdr/>
        <a:fill>
          <a:solidFill>
            <a:srgbClr val="F7E8EB"/>
          </a:solidFill>
        </a:fill>
      </a:tcStyle>
    </a:band2H>
    <a:firstCol>
      <a:tcTxStyle b="on" i="off">
        <a:font>
          <a:latin typeface="Garamond"/>
          <a:ea typeface="Garamond"/>
          <a:cs typeface="Garamon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Garamond"/>
          <a:ea typeface="Garamond"/>
          <a:cs typeface="Garamon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Garamond"/>
          <a:ea typeface="Garamond"/>
          <a:cs typeface="Garamon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Garamond"/>
          <a:ea typeface="Garamond"/>
          <a:cs typeface="Garamond"/>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Garamond"/>
          <a:ea typeface="Garamond"/>
          <a:cs typeface="Garamon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Garamond"/>
          <a:ea typeface="Garamond"/>
          <a:cs typeface="Garamon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Garamond"/>
          <a:ea typeface="Garamond"/>
          <a:cs typeface="Garamon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Garamond"/>
          <a:ea typeface="Garamond"/>
          <a:cs typeface="Garamon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Garamond"/>
          <a:ea typeface="Garamond"/>
          <a:cs typeface="Garamon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Garamond"/>
          <a:ea typeface="Garamond"/>
          <a:cs typeface="Garamon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Garamond"/>
          <a:ea typeface="Garamond"/>
          <a:cs typeface="Garamon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Garamond"/>
          <a:ea typeface="Garamond"/>
          <a:cs typeface="Garamon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Garamond"/>
          <a:ea typeface="Garamond"/>
          <a:cs typeface="Garamon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Garamond"/>
          <a:ea typeface="Garamond"/>
          <a:cs typeface="Garamond"/>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Garamond"/>
          <a:ea typeface="Garamond"/>
          <a:cs typeface="Garamon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5.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hyperlink" Target="http://www.theburydirectory.co.uk/" TargetMode="Externa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sv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4.png"/><Relationship Id="rId5" Type="http://schemas.openxmlformats.org/officeDocument/2006/relationships/hyperlink" Target="http://www.theburydirectory.co.uk/" TargetMode="External"/><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0"/>
      </a:schemeClr>
    </dgm:fillClrLst>
    <dgm:linClrLst>
      <a:schemeClr val="accent2"/>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a:schemeClr val="accent2"/>
      <a:schemeClr val="accent3"/>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017D6C-FFB8-4F7D-A050-776833142779}"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E122C61C-1C3B-4458-8DB7-9FBC5FEA75AB}">
      <dgm:prSet/>
      <dgm:spPr/>
      <dgm:t>
        <a:bodyPr/>
        <a:lstStyle/>
        <a:p>
          <a:r>
            <a:rPr lang="en-US" dirty="0"/>
            <a:t>From June 2024 school will be using </a:t>
          </a:r>
          <a:r>
            <a:rPr lang="en-GB" dirty="0"/>
            <a:t>'I track’</a:t>
          </a:r>
          <a:r>
            <a:rPr lang="en-US" dirty="0"/>
            <a:t>  which helps teachers track steps of progress and attainment and highlights children who are making less than the expected steps of progress in any areas of learning. For pupils working considerably below expected levels their individual, smaller steps of progress can be assessed through ‘</a:t>
          </a:r>
          <a:r>
            <a:rPr lang="en-US" dirty="0" err="1"/>
            <a:t>Piv</a:t>
          </a:r>
          <a:r>
            <a:rPr lang="en-GB" dirty="0"/>
            <a:t>a</a:t>
          </a:r>
          <a:r>
            <a:rPr lang="en-US" dirty="0" err="1"/>
            <a:t>ts’</a:t>
          </a:r>
          <a:r>
            <a:rPr lang="en-US" dirty="0"/>
            <a:t> which</a:t>
          </a:r>
          <a:r>
            <a:rPr lang="en-GB" dirty="0"/>
            <a:t> provides a structured approach to assessing, planning for learning, tracking and measuring small steps in attainment.</a:t>
          </a:r>
          <a:endParaRPr lang="en-US" dirty="0"/>
        </a:p>
      </dgm:t>
    </dgm:pt>
    <dgm:pt modelId="{7770FA4C-0B3E-46A3-91B9-3562F34433DA}" type="parTrans" cxnId="{B80889C5-EB1D-4EF5-8BA9-EFFAE241946C}">
      <dgm:prSet/>
      <dgm:spPr/>
      <dgm:t>
        <a:bodyPr/>
        <a:lstStyle/>
        <a:p>
          <a:endParaRPr lang="en-US"/>
        </a:p>
      </dgm:t>
    </dgm:pt>
    <dgm:pt modelId="{EEA6DB3B-6441-4E29-9A78-F62AF80A5248}" type="sibTrans" cxnId="{B80889C5-EB1D-4EF5-8BA9-EFFAE241946C}">
      <dgm:prSet/>
      <dgm:spPr/>
      <dgm:t>
        <a:bodyPr/>
        <a:lstStyle/>
        <a:p>
          <a:endParaRPr lang="en-US"/>
        </a:p>
      </dgm:t>
    </dgm:pt>
    <dgm:pt modelId="{0488FA6F-04C8-420E-B776-0EA0F81209DA}">
      <dgm:prSet/>
      <dgm:spPr/>
      <dgm:t>
        <a:bodyPr/>
        <a:lstStyle/>
        <a:p>
          <a:r>
            <a:rPr lang="en-US" dirty="0"/>
            <a:t>Class teachers meet regularly with the Assessment Co-</a:t>
          </a:r>
          <a:r>
            <a:rPr lang="en-US" dirty="0" err="1"/>
            <a:t>ordinator</a:t>
          </a:r>
          <a:r>
            <a:rPr lang="en-US" dirty="0"/>
            <a:t> and SENCo, to discuss the progress of the children within their classes. This meeting helps highlight the progress that children are making and opens discussions about actions or interventions that may need to be put in place to support further progression. </a:t>
          </a:r>
        </a:p>
      </dgm:t>
    </dgm:pt>
    <dgm:pt modelId="{293E23EF-95D0-4CA4-9981-56D7FE4D91B9}" type="parTrans" cxnId="{C913D973-6638-4495-B2D8-604DD55F8E81}">
      <dgm:prSet/>
      <dgm:spPr/>
      <dgm:t>
        <a:bodyPr/>
        <a:lstStyle/>
        <a:p>
          <a:endParaRPr lang="en-US"/>
        </a:p>
      </dgm:t>
    </dgm:pt>
    <dgm:pt modelId="{35D2BECD-C6FD-4DDA-A966-D02EC4D1FBE6}" type="sibTrans" cxnId="{C913D973-6638-4495-B2D8-604DD55F8E81}">
      <dgm:prSet/>
      <dgm:spPr/>
      <dgm:t>
        <a:bodyPr/>
        <a:lstStyle/>
        <a:p>
          <a:endParaRPr lang="en-US"/>
        </a:p>
      </dgm:t>
    </dgm:pt>
    <dgm:pt modelId="{7E317C75-7DDF-4002-BAF6-37BA4C9FB6BF}">
      <dgm:prSet/>
      <dgm:spPr/>
      <dgm:t>
        <a:bodyPr/>
        <a:lstStyle/>
        <a:p>
          <a:r>
            <a:rPr lang="en-US" dirty="0"/>
            <a:t>At times, the SEN team may also use specific screening tests if there is a particular concern, such as being at risk of dyslexia. </a:t>
          </a:r>
        </a:p>
      </dgm:t>
    </dgm:pt>
    <dgm:pt modelId="{F832461A-F670-4DC7-A13E-50A413D966B8}" type="parTrans" cxnId="{9BB4C0F8-B430-4696-B406-036A6005EA39}">
      <dgm:prSet/>
      <dgm:spPr/>
      <dgm:t>
        <a:bodyPr/>
        <a:lstStyle/>
        <a:p>
          <a:endParaRPr lang="en-US"/>
        </a:p>
      </dgm:t>
    </dgm:pt>
    <dgm:pt modelId="{AAB3D39E-9B91-4356-AE22-902DBB73B694}" type="sibTrans" cxnId="{9BB4C0F8-B430-4696-B406-036A6005EA39}">
      <dgm:prSet/>
      <dgm:spPr/>
      <dgm:t>
        <a:bodyPr/>
        <a:lstStyle/>
        <a:p>
          <a:endParaRPr lang="en-US"/>
        </a:p>
      </dgm:t>
    </dgm:pt>
    <dgm:pt modelId="{6DD3AD87-43DE-4878-94E7-9AAB2A782FEB}">
      <dgm:prSet/>
      <dgm:spPr/>
      <dgm:t>
        <a:bodyPr/>
        <a:lstStyle/>
        <a:p>
          <a:pPr rtl="0"/>
          <a:r>
            <a:rPr lang="en-US" dirty="0"/>
            <a:t>Through</a:t>
          </a:r>
          <a:r>
            <a:rPr lang="en-US" dirty="0">
              <a:latin typeface="Calibri Light" panose="020F0302020204030204"/>
            </a:rPr>
            <a:t> inclusion</a:t>
          </a:r>
          <a:r>
            <a:rPr lang="en-US" dirty="0"/>
            <a:t> </a:t>
          </a:r>
          <a:r>
            <a:rPr lang="en-US" dirty="0">
              <a:latin typeface="Calibri Light" panose="020F0302020204030204"/>
            </a:rPr>
            <a:t>support from inclusion services </a:t>
          </a:r>
          <a:r>
            <a:rPr lang="en-US" dirty="0"/>
            <a:t>- </a:t>
          </a:r>
          <a:r>
            <a:rPr lang="en-US" dirty="0">
              <a:latin typeface="Calibri Light" panose="020F0302020204030204"/>
            </a:rPr>
            <a:t>by</a:t>
          </a:r>
          <a:r>
            <a:rPr lang="en-US" dirty="0"/>
            <a:t> completing assessments and observations on request from school and parents. </a:t>
          </a:r>
        </a:p>
      </dgm:t>
    </dgm:pt>
    <dgm:pt modelId="{31CBC2A7-9265-4DFB-ABD5-0F8F7D40FA93}" type="parTrans" cxnId="{2D0AA6A6-43F6-479B-9D4B-3321CD7D4ED0}">
      <dgm:prSet/>
      <dgm:spPr/>
      <dgm:t>
        <a:bodyPr/>
        <a:lstStyle/>
        <a:p>
          <a:endParaRPr lang="en-US"/>
        </a:p>
      </dgm:t>
    </dgm:pt>
    <dgm:pt modelId="{F129268F-ABED-4FB9-98BB-AFEAAF14DB5E}" type="sibTrans" cxnId="{2D0AA6A6-43F6-479B-9D4B-3321CD7D4ED0}">
      <dgm:prSet/>
      <dgm:spPr/>
      <dgm:t>
        <a:bodyPr/>
        <a:lstStyle/>
        <a:p>
          <a:endParaRPr lang="en-US"/>
        </a:p>
      </dgm:t>
    </dgm:pt>
    <dgm:pt modelId="{AC524A8E-BA39-4191-B303-40A24A345529}">
      <dgm:prSet/>
      <dgm:spPr/>
      <dgm:t>
        <a:bodyPr/>
        <a:lstStyle/>
        <a:p>
          <a:r>
            <a:rPr lang="en-US" dirty="0"/>
            <a:t>Our school</a:t>
          </a:r>
          <a:r>
            <a:rPr lang="en-GB" dirty="0"/>
            <a:t> also</a:t>
          </a:r>
          <a:r>
            <a:rPr lang="en-US" dirty="0"/>
            <a:t> ha</a:t>
          </a:r>
          <a:r>
            <a:rPr lang="en-GB" dirty="0"/>
            <a:t>s</a:t>
          </a:r>
          <a:r>
            <a:rPr lang="en-US" dirty="0"/>
            <a:t> access to support and </a:t>
          </a:r>
          <a:r>
            <a:rPr lang="en-US" dirty="0">
              <a:latin typeface="Calibri Light" panose="020F0302020204030204"/>
            </a:rPr>
            <a:t>advice</a:t>
          </a:r>
          <a:r>
            <a:rPr lang="en-US" dirty="0"/>
            <a:t> from an Educational Psychologist, multi-agency panels and outside agencies  who can be referred to for further consultation, screening and assessment when needed for more complex concerns once the notice, check and try has been completed. </a:t>
          </a:r>
        </a:p>
      </dgm:t>
    </dgm:pt>
    <dgm:pt modelId="{F9873515-9FE8-4A52-BC94-48397EE369B0}" type="parTrans" cxnId="{18D3A1F1-AAD1-48A0-9E0D-2020DCBD3210}">
      <dgm:prSet/>
      <dgm:spPr/>
      <dgm:t>
        <a:bodyPr/>
        <a:lstStyle/>
        <a:p>
          <a:endParaRPr lang="en-US"/>
        </a:p>
      </dgm:t>
    </dgm:pt>
    <dgm:pt modelId="{4D8A1B48-2F80-408F-8296-9D4DD3E72ABE}" type="sibTrans" cxnId="{18D3A1F1-AAD1-48A0-9E0D-2020DCBD3210}">
      <dgm:prSet/>
      <dgm:spPr/>
      <dgm:t>
        <a:bodyPr/>
        <a:lstStyle/>
        <a:p>
          <a:endParaRPr lang="en-US"/>
        </a:p>
      </dgm:t>
    </dgm:pt>
    <dgm:pt modelId="{ABE0967A-FD56-4500-8C57-4ABE32625710}" type="pres">
      <dgm:prSet presAssocID="{22017D6C-FFB8-4F7D-A050-776833142779}" presName="outerComposite" presStyleCnt="0">
        <dgm:presLayoutVars>
          <dgm:chMax val="5"/>
          <dgm:dir/>
          <dgm:resizeHandles val="exact"/>
        </dgm:presLayoutVars>
      </dgm:prSet>
      <dgm:spPr/>
    </dgm:pt>
    <dgm:pt modelId="{1266CEDB-8983-4EF4-978E-5213389E843C}" type="pres">
      <dgm:prSet presAssocID="{22017D6C-FFB8-4F7D-A050-776833142779}" presName="dummyMaxCanvas" presStyleCnt="0">
        <dgm:presLayoutVars/>
      </dgm:prSet>
      <dgm:spPr/>
    </dgm:pt>
    <dgm:pt modelId="{C42BBA8A-7FAE-4AE2-A966-90E76A366C95}" type="pres">
      <dgm:prSet presAssocID="{22017D6C-FFB8-4F7D-A050-776833142779}" presName="FiveNodes_1" presStyleLbl="node1" presStyleIdx="0" presStyleCnt="5">
        <dgm:presLayoutVars>
          <dgm:bulletEnabled val="1"/>
        </dgm:presLayoutVars>
      </dgm:prSet>
      <dgm:spPr/>
    </dgm:pt>
    <dgm:pt modelId="{2BABA616-CAE9-4594-A558-6ADD553A0CF4}" type="pres">
      <dgm:prSet presAssocID="{22017D6C-FFB8-4F7D-A050-776833142779}" presName="FiveNodes_2" presStyleLbl="node1" presStyleIdx="1" presStyleCnt="5">
        <dgm:presLayoutVars>
          <dgm:bulletEnabled val="1"/>
        </dgm:presLayoutVars>
      </dgm:prSet>
      <dgm:spPr/>
    </dgm:pt>
    <dgm:pt modelId="{2A31D228-879A-4D85-AAA7-47C4B2D29815}" type="pres">
      <dgm:prSet presAssocID="{22017D6C-FFB8-4F7D-A050-776833142779}" presName="FiveNodes_3" presStyleLbl="node1" presStyleIdx="2" presStyleCnt="5">
        <dgm:presLayoutVars>
          <dgm:bulletEnabled val="1"/>
        </dgm:presLayoutVars>
      </dgm:prSet>
      <dgm:spPr/>
    </dgm:pt>
    <dgm:pt modelId="{9D4F165F-10B7-49DB-8145-869BDB3F455F}" type="pres">
      <dgm:prSet presAssocID="{22017D6C-FFB8-4F7D-A050-776833142779}" presName="FiveNodes_4" presStyleLbl="node1" presStyleIdx="3" presStyleCnt="5">
        <dgm:presLayoutVars>
          <dgm:bulletEnabled val="1"/>
        </dgm:presLayoutVars>
      </dgm:prSet>
      <dgm:spPr/>
    </dgm:pt>
    <dgm:pt modelId="{55890037-658C-4D14-BF84-0F60E0404D3B}" type="pres">
      <dgm:prSet presAssocID="{22017D6C-FFB8-4F7D-A050-776833142779}" presName="FiveNodes_5" presStyleLbl="node1" presStyleIdx="4" presStyleCnt="5">
        <dgm:presLayoutVars>
          <dgm:bulletEnabled val="1"/>
        </dgm:presLayoutVars>
      </dgm:prSet>
      <dgm:spPr/>
    </dgm:pt>
    <dgm:pt modelId="{9B7984D0-B586-4329-ACA9-E7707A9E891E}" type="pres">
      <dgm:prSet presAssocID="{22017D6C-FFB8-4F7D-A050-776833142779}" presName="FiveConn_1-2" presStyleLbl="fgAccFollowNode1" presStyleIdx="0" presStyleCnt="4">
        <dgm:presLayoutVars>
          <dgm:bulletEnabled val="1"/>
        </dgm:presLayoutVars>
      </dgm:prSet>
      <dgm:spPr/>
    </dgm:pt>
    <dgm:pt modelId="{913F3416-C919-4440-9DAF-541CCA26CC22}" type="pres">
      <dgm:prSet presAssocID="{22017D6C-FFB8-4F7D-A050-776833142779}" presName="FiveConn_2-3" presStyleLbl="fgAccFollowNode1" presStyleIdx="1" presStyleCnt="4">
        <dgm:presLayoutVars>
          <dgm:bulletEnabled val="1"/>
        </dgm:presLayoutVars>
      </dgm:prSet>
      <dgm:spPr/>
    </dgm:pt>
    <dgm:pt modelId="{F6913001-7CE5-4F7D-AEB0-AD439A77FFF4}" type="pres">
      <dgm:prSet presAssocID="{22017D6C-FFB8-4F7D-A050-776833142779}" presName="FiveConn_3-4" presStyleLbl="fgAccFollowNode1" presStyleIdx="2" presStyleCnt="4">
        <dgm:presLayoutVars>
          <dgm:bulletEnabled val="1"/>
        </dgm:presLayoutVars>
      </dgm:prSet>
      <dgm:spPr/>
    </dgm:pt>
    <dgm:pt modelId="{9824B6C3-D294-40DF-82F1-930402C512C9}" type="pres">
      <dgm:prSet presAssocID="{22017D6C-FFB8-4F7D-A050-776833142779}" presName="FiveConn_4-5" presStyleLbl="fgAccFollowNode1" presStyleIdx="3" presStyleCnt="4">
        <dgm:presLayoutVars>
          <dgm:bulletEnabled val="1"/>
        </dgm:presLayoutVars>
      </dgm:prSet>
      <dgm:spPr/>
    </dgm:pt>
    <dgm:pt modelId="{E4F77D7B-C257-46BC-A157-DE415BDFB1BF}" type="pres">
      <dgm:prSet presAssocID="{22017D6C-FFB8-4F7D-A050-776833142779}" presName="FiveNodes_1_text" presStyleLbl="node1" presStyleIdx="4" presStyleCnt="5">
        <dgm:presLayoutVars>
          <dgm:bulletEnabled val="1"/>
        </dgm:presLayoutVars>
      </dgm:prSet>
      <dgm:spPr/>
    </dgm:pt>
    <dgm:pt modelId="{E7444A59-6889-4009-88B6-F5EF2F839442}" type="pres">
      <dgm:prSet presAssocID="{22017D6C-FFB8-4F7D-A050-776833142779}" presName="FiveNodes_2_text" presStyleLbl="node1" presStyleIdx="4" presStyleCnt="5">
        <dgm:presLayoutVars>
          <dgm:bulletEnabled val="1"/>
        </dgm:presLayoutVars>
      </dgm:prSet>
      <dgm:spPr/>
    </dgm:pt>
    <dgm:pt modelId="{F2B4B4E4-8282-4BF6-8D47-568E4270A5DD}" type="pres">
      <dgm:prSet presAssocID="{22017D6C-FFB8-4F7D-A050-776833142779}" presName="FiveNodes_3_text" presStyleLbl="node1" presStyleIdx="4" presStyleCnt="5">
        <dgm:presLayoutVars>
          <dgm:bulletEnabled val="1"/>
        </dgm:presLayoutVars>
      </dgm:prSet>
      <dgm:spPr/>
    </dgm:pt>
    <dgm:pt modelId="{7386C97D-708E-425C-B9C9-B6F5E6286732}" type="pres">
      <dgm:prSet presAssocID="{22017D6C-FFB8-4F7D-A050-776833142779}" presName="FiveNodes_4_text" presStyleLbl="node1" presStyleIdx="4" presStyleCnt="5">
        <dgm:presLayoutVars>
          <dgm:bulletEnabled val="1"/>
        </dgm:presLayoutVars>
      </dgm:prSet>
      <dgm:spPr/>
    </dgm:pt>
    <dgm:pt modelId="{DA69E3C9-029E-495D-A7F2-0151E1AC0E14}" type="pres">
      <dgm:prSet presAssocID="{22017D6C-FFB8-4F7D-A050-776833142779}" presName="FiveNodes_5_text" presStyleLbl="node1" presStyleIdx="4" presStyleCnt="5">
        <dgm:presLayoutVars>
          <dgm:bulletEnabled val="1"/>
        </dgm:presLayoutVars>
      </dgm:prSet>
      <dgm:spPr/>
    </dgm:pt>
  </dgm:ptLst>
  <dgm:cxnLst>
    <dgm:cxn modelId="{27363E02-0D2A-4A01-A652-28361D25F4B8}" type="presOf" srcId="{E122C61C-1C3B-4458-8DB7-9FBC5FEA75AB}" destId="{E4F77D7B-C257-46BC-A157-DE415BDFB1BF}" srcOrd="1" destOrd="0" presId="urn:microsoft.com/office/officeart/2005/8/layout/vProcess5"/>
    <dgm:cxn modelId="{9DBB560A-3AB4-481D-8C3C-1EF6680B9A07}" type="presOf" srcId="{35D2BECD-C6FD-4DDA-A966-D02EC4D1FBE6}" destId="{913F3416-C919-4440-9DAF-541CCA26CC22}" srcOrd="0" destOrd="0" presId="urn:microsoft.com/office/officeart/2005/8/layout/vProcess5"/>
    <dgm:cxn modelId="{473B452C-9F38-4456-BA77-84941D3B267B}" type="presOf" srcId="{0488FA6F-04C8-420E-B776-0EA0F81209DA}" destId="{2BABA616-CAE9-4594-A558-6ADD553A0CF4}" srcOrd="0" destOrd="0" presId="urn:microsoft.com/office/officeart/2005/8/layout/vProcess5"/>
    <dgm:cxn modelId="{66A5103A-6733-4DF4-BE30-8F6240878FE3}" type="presOf" srcId="{6DD3AD87-43DE-4878-94E7-9AAB2A782FEB}" destId="{9D4F165F-10B7-49DB-8145-869BDB3F455F}" srcOrd="0" destOrd="0" presId="urn:microsoft.com/office/officeart/2005/8/layout/vProcess5"/>
    <dgm:cxn modelId="{3549025C-C08C-4D53-AA14-63F3B3C73A30}" type="presOf" srcId="{7E317C75-7DDF-4002-BAF6-37BA4C9FB6BF}" destId="{2A31D228-879A-4D85-AAA7-47C4B2D29815}" srcOrd="0" destOrd="0" presId="urn:microsoft.com/office/officeart/2005/8/layout/vProcess5"/>
    <dgm:cxn modelId="{BFEA9C51-8573-473E-8F62-9FB036A58A73}" type="presOf" srcId="{7E317C75-7DDF-4002-BAF6-37BA4C9FB6BF}" destId="{F2B4B4E4-8282-4BF6-8D47-568E4270A5DD}" srcOrd="1" destOrd="0" presId="urn:microsoft.com/office/officeart/2005/8/layout/vProcess5"/>
    <dgm:cxn modelId="{06487872-8938-42E2-8782-F1D3A0CC2C72}" type="presOf" srcId="{6DD3AD87-43DE-4878-94E7-9AAB2A782FEB}" destId="{7386C97D-708E-425C-B9C9-B6F5E6286732}" srcOrd="1" destOrd="0" presId="urn:microsoft.com/office/officeart/2005/8/layout/vProcess5"/>
    <dgm:cxn modelId="{C913D973-6638-4495-B2D8-604DD55F8E81}" srcId="{22017D6C-FFB8-4F7D-A050-776833142779}" destId="{0488FA6F-04C8-420E-B776-0EA0F81209DA}" srcOrd="1" destOrd="0" parTransId="{293E23EF-95D0-4CA4-9981-56D7FE4D91B9}" sibTransId="{35D2BECD-C6FD-4DDA-A966-D02EC4D1FBE6}"/>
    <dgm:cxn modelId="{9E519775-0ED6-43B3-81DB-28A3F87B789D}" type="presOf" srcId="{F129268F-ABED-4FB9-98BB-AFEAAF14DB5E}" destId="{9824B6C3-D294-40DF-82F1-930402C512C9}" srcOrd="0" destOrd="0" presId="urn:microsoft.com/office/officeart/2005/8/layout/vProcess5"/>
    <dgm:cxn modelId="{C71FE059-9439-4751-AED6-0B3A17C40672}" type="presOf" srcId="{AAB3D39E-9B91-4356-AE22-902DBB73B694}" destId="{F6913001-7CE5-4F7D-AEB0-AD439A77FFF4}" srcOrd="0" destOrd="0" presId="urn:microsoft.com/office/officeart/2005/8/layout/vProcess5"/>
    <dgm:cxn modelId="{89B9C99F-FC02-475D-B8D4-0B3A136069E2}" type="presOf" srcId="{0488FA6F-04C8-420E-B776-0EA0F81209DA}" destId="{E7444A59-6889-4009-88B6-F5EF2F839442}" srcOrd="1" destOrd="0" presId="urn:microsoft.com/office/officeart/2005/8/layout/vProcess5"/>
    <dgm:cxn modelId="{2D0AA6A6-43F6-479B-9D4B-3321CD7D4ED0}" srcId="{22017D6C-FFB8-4F7D-A050-776833142779}" destId="{6DD3AD87-43DE-4878-94E7-9AAB2A782FEB}" srcOrd="3" destOrd="0" parTransId="{31CBC2A7-9265-4DFB-ABD5-0F8F7D40FA93}" sibTransId="{F129268F-ABED-4FB9-98BB-AFEAAF14DB5E}"/>
    <dgm:cxn modelId="{B80889C5-EB1D-4EF5-8BA9-EFFAE241946C}" srcId="{22017D6C-FFB8-4F7D-A050-776833142779}" destId="{E122C61C-1C3B-4458-8DB7-9FBC5FEA75AB}" srcOrd="0" destOrd="0" parTransId="{7770FA4C-0B3E-46A3-91B9-3562F34433DA}" sibTransId="{EEA6DB3B-6441-4E29-9A78-F62AF80A5248}"/>
    <dgm:cxn modelId="{4B698CCF-0FCF-495E-B340-93404CDFFD67}" type="presOf" srcId="{EEA6DB3B-6441-4E29-9A78-F62AF80A5248}" destId="{9B7984D0-B586-4329-ACA9-E7707A9E891E}" srcOrd="0" destOrd="0" presId="urn:microsoft.com/office/officeart/2005/8/layout/vProcess5"/>
    <dgm:cxn modelId="{79BC7AD2-D874-4D03-841F-30BD46589C85}" type="presOf" srcId="{E122C61C-1C3B-4458-8DB7-9FBC5FEA75AB}" destId="{C42BBA8A-7FAE-4AE2-A966-90E76A366C95}" srcOrd="0" destOrd="0" presId="urn:microsoft.com/office/officeart/2005/8/layout/vProcess5"/>
    <dgm:cxn modelId="{56A547DB-09C4-4B48-AA59-89F0457D951D}" type="presOf" srcId="{22017D6C-FFB8-4F7D-A050-776833142779}" destId="{ABE0967A-FD56-4500-8C57-4ABE32625710}" srcOrd="0" destOrd="0" presId="urn:microsoft.com/office/officeart/2005/8/layout/vProcess5"/>
    <dgm:cxn modelId="{326740DE-FBE2-4649-BF15-6D8F9A6838D3}" type="presOf" srcId="{AC524A8E-BA39-4191-B303-40A24A345529}" destId="{DA69E3C9-029E-495D-A7F2-0151E1AC0E14}" srcOrd="1" destOrd="0" presId="urn:microsoft.com/office/officeart/2005/8/layout/vProcess5"/>
    <dgm:cxn modelId="{68754EE8-E4F4-41DD-9908-0AF610CE1086}" type="presOf" srcId="{AC524A8E-BA39-4191-B303-40A24A345529}" destId="{55890037-658C-4D14-BF84-0F60E0404D3B}" srcOrd="0" destOrd="0" presId="urn:microsoft.com/office/officeart/2005/8/layout/vProcess5"/>
    <dgm:cxn modelId="{18D3A1F1-AAD1-48A0-9E0D-2020DCBD3210}" srcId="{22017D6C-FFB8-4F7D-A050-776833142779}" destId="{AC524A8E-BA39-4191-B303-40A24A345529}" srcOrd="4" destOrd="0" parTransId="{F9873515-9FE8-4A52-BC94-48397EE369B0}" sibTransId="{4D8A1B48-2F80-408F-8296-9D4DD3E72ABE}"/>
    <dgm:cxn modelId="{9BB4C0F8-B430-4696-B406-036A6005EA39}" srcId="{22017D6C-FFB8-4F7D-A050-776833142779}" destId="{7E317C75-7DDF-4002-BAF6-37BA4C9FB6BF}" srcOrd="2" destOrd="0" parTransId="{F832461A-F670-4DC7-A13E-50A413D966B8}" sibTransId="{AAB3D39E-9B91-4356-AE22-902DBB73B694}"/>
    <dgm:cxn modelId="{C5225A7F-081E-4889-94DC-25B693312B65}" type="presParOf" srcId="{ABE0967A-FD56-4500-8C57-4ABE32625710}" destId="{1266CEDB-8983-4EF4-978E-5213389E843C}" srcOrd="0" destOrd="0" presId="urn:microsoft.com/office/officeart/2005/8/layout/vProcess5"/>
    <dgm:cxn modelId="{63F964F7-A7B3-4C80-8890-E389D57205E5}" type="presParOf" srcId="{ABE0967A-FD56-4500-8C57-4ABE32625710}" destId="{C42BBA8A-7FAE-4AE2-A966-90E76A366C95}" srcOrd="1" destOrd="0" presId="urn:microsoft.com/office/officeart/2005/8/layout/vProcess5"/>
    <dgm:cxn modelId="{1D0FA5DF-B5CE-4534-B9F8-C4B96D99C58C}" type="presParOf" srcId="{ABE0967A-FD56-4500-8C57-4ABE32625710}" destId="{2BABA616-CAE9-4594-A558-6ADD553A0CF4}" srcOrd="2" destOrd="0" presId="urn:microsoft.com/office/officeart/2005/8/layout/vProcess5"/>
    <dgm:cxn modelId="{18BE1871-41CB-4B89-B499-655506C44B40}" type="presParOf" srcId="{ABE0967A-FD56-4500-8C57-4ABE32625710}" destId="{2A31D228-879A-4D85-AAA7-47C4B2D29815}" srcOrd="3" destOrd="0" presId="urn:microsoft.com/office/officeart/2005/8/layout/vProcess5"/>
    <dgm:cxn modelId="{C7C5D57B-1DF6-4431-8678-A50DAF4DFEF1}" type="presParOf" srcId="{ABE0967A-FD56-4500-8C57-4ABE32625710}" destId="{9D4F165F-10B7-49DB-8145-869BDB3F455F}" srcOrd="4" destOrd="0" presId="urn:microsoft.com/office/officeart/2005/8/layout/vProcess5"/>
    <dgm:cxn modelId="{A01A18C3-415E-4876-B675-6A576C7FD3EB}" type="presParOf" srcId="{ABE0967A-FD56-4500-8C57-4ABE32625710}" destId="{55890037-658C-4D14-BF84-0F60E0404D3B}" srcOrd="5" destOrd="0" presId="urn:microsoft.com/office/officeart/2005/8/layout/vProcess5"/>
    <dgm:cxn modelId="{2DCCC5DD-7E7C-4B2B-AC4A-E3242CB55F2D}" type="presParOf" srcId="{ABE0967A-FD56-4500-8C57-4ABE32625710}" destId="{9B7984D0-B586-4329-ACA9-E7707A9E891E}" srcOrd="6" destOrd="0" presId="urn:microsoft.com/office/officeart/2005/8/layout/vProcess5"/>
    <dgm:cxn modelId="{ECB8E2C5-31FC-4674-AF43-8F156E9BF0E5}" type="presParOf" srcId="{ABE0967A-FD56-4500-8C57-4ABE32625710}" destId="{913F3416-C919-4440-9DAF-541CCA26CC22}" srcOrd="7" destOrd="0" presId="urn:microsoft.com/office/officeart/2005/8/layout/vProcess5"/>
    <dgm:cxn modelId="{A5CA024F-498B-4921-B5A4-4BAE93F65CEE}" type="presParOf" srcId="{ABE0967A-FD56-4500-8C57-4ABE32625710}" destId="{F6913001-7CE5-4F7D-AEB0-AD439A77FFF4}" srcOrd="8" destOrd="0" presId="urn:microsoft.com/office/officeart/2005/8/layout/vProcess5"/>
    <dgm:cxn modelId="{612C47FF-1C5A-41BE-A8A8-72CD1AC4C728}" type="presParOf" srcId="{ABE0967A-FD56-4500-8C57-4ABE32625710}" destId="{9824B6C3-D294-40DF-82F1-930402C512C9}" srcOrd="9" destOrd="0" presId="urn:microsoft.com/office/officeart/2005/8/layout/vProcess5"/>
    <dgm:cxn modelId="{C047D2AB-C8ED-4921-B652-1D73570F6040}" type="presParOf" srcId="{ABE0967A-FD56-4500-8C57-4ABE32625710}" destId="{E4F77D7B-C257-46BC-A157-DE415BDFB1BF}" srcOrd="10" destOrd="0" presId="urn:microsoft.com/office/officeart/2005/8/layout/vProcess5"/>
    <dgm:cxn modelId="{9211D4E4-E388-4617-BDBA-BA0C6FC23819}" type="presParOf" srcId="{ABE0967A-FD56-4500-8C57-4ABE32625710}" destId="{E7444A59-6889-4009-88B6-F5EF2F839442}" srcOrd="11" destOrd="0" presId="urn:microsoft.com/office/officeart/2005/8/layout/vProcess5"/>
    <dgm:cxn modelId="{1584A391-7B84-4512-AC05-9E5944CF4FD1}" type="presParOf" srcId="{ABE0967A-FD56-4500-8C57-4ABE32625710}" destId="{F2B4B4E4-8282-4BF6-8D47-568E4270A5DD}" srcOrd="12" destOrd="0" presId="urn:microsoft.com/office/officeart/2005/8/layout/vProcess5"/>
    <dgm:cxn modelId="{FFABFC61-CD1E-4161-9AA2-0CA414511765}" type="presParOf" srcId="{ABE0967A-FD56-4500-8C57-4ABE32625710}" destId="{7386C97D-708E-425C-B9C9-B6F5E6286732}" srcOrd="13" destOrd="0" presId="urn:microsoft.com/office/officeart/2005/8/layout/vProcess5"/>
    <dgm:cxn modelId="{E3D8BDBD-C09F-4281-B9E4-6085BDC712C5}" type="presParOf" srcId="{ABE0967A-FD56-4500-8C57-4ABE32625710}" destId="{DA69E3C9-029E-495D-A7F2-0151E1AC0E14}" srcOrd="14"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2A3ABD-A497-49FE-A97F-E719B2334AD9}"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8D827BC1-6776-4963-A14E-3C687983054D}">
      <dgm:prSet/>
      <dgm:spPr/>
      <dgm:t>
        <a:bodyPr/>
        <a:lstStyle/>
        <a:p>
          <a:r>
            <a:rPr lang="en-US"/>
            <a:t>Our SEN Co-</a:t>
          </a:r>
          <a:r>
            <a:rPr lang="en-US" err="1"/>
            <a:t>ordinator</a:t>
          </a:r>
          <a:r>
            <a:rPr lang="en-US"/>
            <a:t> (SENCo) is M</a:t>
          </a:r>
          <a:r>
            <a:rPr lang="en-GB" err="1"/>
            <a:t>iss</a:t>
          </a:r>
          <a:r>
            <a:rPr lang="en-US"/>
            <a:t> </a:t>
          </a:r>
          <a:r>
            <a:rPr lang="en-GB"/>
            <a:t>Walmsley</a:t>
          </a:r>
          <a:r>
            <a:rPr lang="en-US"/>
            <a:t> who can be contacted through school: 0161 723 4210 or by email at </a:t>
          </a:r>
          <a:r>
            <a:rPr lang="en-GB"/>
            <a:t> Office@stmarysradcliffe.stoccart.org.uk</a:t>
          </a:r>
          <a:endParaRPr lang="en-US"/>
        </a:p>
      </dgm:t>
    </dgm:pt>
    <dgm:pt modelId="{03AC85DE-AB27-42D7-9D13-4F88D61D9935}" type="parTrans" cxnId="{FDC3B346-205B-4474-A119-A13F74467016}">
      <dgm:prSet/>
      <dgm:spPr/>
      <dgm:t>
        <a:bodyPr/>
        <a:lstStyle/>
        <a:p>
          <a:endParaRPr lang="en-US"/>
        </a:p>
      </dgm:t>
    </dgm:pt>
    <dgm:pt modelId="{9BE88B38-B06E-4F51-94E3-0EC60C9187B4}" type="sibTrans" cxnId="{FDC3B346-205B-4474-A119-A13F74467016}">
      <dgm:prSet/>
      <dgm:spPr/>
      <dgm:t>
        <a:bodyPr/>
        <a:lstStyle/>
        <a:p>
          <a:endParaRPr lang="en-US"/>
        </a:p>
      </dgm:t>
    </dgm:pt>
    <dgm:pt modelId="{F5866AF2-E667-420E-B3BF-5DF739667071}">
      <dgm:prSet/>
      <dgm:spPr/>
      <dgm:t>
        <a:bodyPr/>
        <a:lstStyle/>
        <a:p>
          <a:pPr rtl="0"/>
          <a:r>
            <a:rPr lang="en-GB"/>
            <a:t>Also ,Mrs Openshaw the former school SENCO is  part of the SEND </a:t>
          </a:r>
          <a:r>
            <a:rPr lang="en-GB">
              <a:latin typeface="Calibri Light" panose="020F0302020204030204"/>
            </a:rPr>
            <a:t>using the same information</a:t>
          </a:r>
          <a:endParaRPr lang="en-US"/>
        </a:p>
      </dgm:t>
    </dgm:pt>
    <dgm:pt modelId="{0286B47E-23A6-4708-BB2C-681FE13E5C34}" type="parTrans" cxnId="{4FE7B338-8278-42A3-907A-53B808B5B3D6}">
      <dgm:prSet/>
      <dgm:spPr/>
      <dgm:t>
        <a:bodyPr/>
        <a:lstStyle/>
        <a:p>
          <a:endParaRPr lang="en-US"/>
        </a:p>
      </dgm:t>
    </dgm:pt>
    <dgm:pt modelId="{A63439D6-1D92-4499-ACBA-BEA4C4F4EB32}" type="sibTrans" cxnId="{4FE7B338-8278-42A3-907A-53B808B5B3D6}">
      <dgm:prSet/>
      <dgm:spPr/>
      <dgm:t>
        <a:bodyPr/>
        <a:lstStyle/>
        <a:p>
          <a:endParaRPr lang="en-US"/>
        </a:p>
      </dgm:t>
    </dgm:pt>
    <dgm:pt modelId="{58E806A0-3CFD-4D15-A540-F0086728FF96}" type="pres">
      <dgm:prSet presAssocID="{852A3ABD-A497-49FE-A97F-E719B2334AD9}" presName="hierChild1" presStyleCnt="0">
        <dgm:presLayoutVars>
          <dgm:chPref val="1"/>
          <dgm:dir/>
          <dgm:animOne val="branch"/>
          <dgm:animLvl val="lvl"/>
          <dgm:resizeHandles/>
        </dgm:presLayoutVars>
      </dgm:prSet>
      <dgm:spPr/>
    </dgm:pt>
    <dgm:pt modelId="{C7824BE2-4BB3-45FE-8076-8A53A711FAE9}" type="pres">
      <dgm:prSet presAssocID="{8D827BC1-6776-4963-A14E-3C687983054D}" presName="hierRoot1" presStyleCnt="0"/>
      <dgm:spPr/>
    </dgm:pt>
    <dgm:pt modelId="{DD8CCBD8-C144-4AEE-B5AB-371D41B42CB5}" type="pres">
      <dgm:prSet presAssocID="{8D827BC1-6776-4963-A14E-3C687983054D}" presName="composite" presStyleCnt="0"/>
      <dgm:spPr/>
    </dgm:pt>
    <dgm:pt modelId="{EE9F2FDE-4BA5-4FD5-AFD5-EE3239A69788}" type="pres">
      <dgm:prSet presAssocID="{8D827BC1-6776-4963-A14E-3C687983054D}" presName="background" presStyleLbl="node0" presStyleIdx="0" presStyleCnt="2"/>
      <dgm:spPr/>
    </dgm:pt>
    <dgm:pt modelId="{CD493F07-E342-47EE-A2C0-3864C2A46F88}" type="pres">
      <dgm:prSet presAssocID="{8D827BC1-6776-4963-A14E-3C687983054D}" presName="text" presStyleLbl="fgAcc0" presStyleIdx="0" presStyleCnt="2">
        <dgm:presLayoutVars>
          <dgm:chPref val="3"/>
        </dgm:presLayoutVars>
      </dgm:prSet>
      <dgm:spPr/>
    </dgm:pt>
    <dgm:pt modelId="{EEB1DB7C-D649-4022-A534-713731655126}" type="pres">
      <dgm:prSet presAssocID="{8D827BC1-6776-4963-A14E-3C687983054D}" presName="hierChild2" presStyleCnt="0"/>
      <dgm:spPr/>
    </dgm:pt>
    <dgm:pt modelId="{044C23C7-5D49-49CA-A2A8-F0943573109E}" type="pres">
      <dgm:prSet presAssocID="{F5866AF2-E667-420E-B3BF-5DF739667071}" presName="hierRoot1" presStyleCnt="0"/>
      <dgm:spPr/>
    </dgm:pt>
    <dgm:pt modelId="{925A8CD0-70CA-4E17-9853-2085BB4A055A}" type="pres">
      <dgm:prSet presAssocID="{F5866AF2-E667-420E-B3BF-5DF739667071}" presName="composite" presStyleCnt="0"/>
      <dgm:spPr/>
    </dgm:pt>
    <dgm:pt modelId="{304EE5A3-C6B3-4CA5-83B4-9C001FBE2AC6}" type="pres">
      <dgm:prSet presAssocID="{F5866AF2-E667-420E-B3BF-5DF739667071}" presName="background" presStyleLbl="node0" presStyleIdx="1" presStyleCnt="2"/>
      <dgm:spPr/>
    </dgm:pt>
    <dgm:pt modelId="{53B2364E-3CE7-4B27-AF32-24C3F6399080}" type="pres">
      <dgm:prSet presAssocID="{F5866AF2-E667-420E-B3BF-5DF739667071}" presName="text" presStyleLbl="fgAcc0" presStyleIdx="1" presStyleCnt="2">
        <dgm:presLayoutVars>
          <dgm:chPref val="3"/>
        </dgm:presLayoutVars>
      </dgm:prSet>
      <dgm:spPr/>
    </dgm:pt>
    <dgm:pt modelId="{B472E368-8D8D-4A13-8CC4-3357E594D2CB}" type="pres">
      <dgm:prSet presAssocID="{F5866AF2-E667-420E-B3BF-5DF739667071}" presName="hierChild2" presStyleCnt="0"/>
      <dgm:spPr/>
    </dgm:pt>
  </dgm:ptLst>
  <dgm:cxnLst>
    <dgm:cxn modelId="{D59F5308-365A-4E52-B644-F17A45D3601C}" type="presOf" srcId="{852A3ABD-A497-49FE-A97F-E719B2334AD9}" destId="{58E806A0-3CFD-4D15-A540-F0086728FF96}" srcOrd="0" destOrd="0" presId="urn:microsoft.com/office/officeart/2005/8/layout/hierarchy1"/>
    <dgm:cxn modelId="{4FE7B338-8278-42A3-907A-53B808B5B3D6}" srcId="{852A3ABD-A497-49FE-A97F-E719B2334AD9}" destId="{F5866AF2-E667-420E-B3BF-5DF739667071}" srcOrd="1" destOrd="0" parTransId="{0286B47E-23A6-4708-BB2C-681FE13E5C34}" sibTransId="{A63439D6-1D92-4499-ACBA-BEA4C4F4EB32}"/>
    <dgm:cxn modelId="{FDC3B346-205B-4474-A119-A13F74467016}" srcId="{852A3ABD-A497-49FE-A97F-E719B2334AD9}" destId="{8D827BC1-6776-4963-A14E-3C687983054D}" srcOrd="0" destOrd="0" parTransId="{03AC85DE-AB27-42D7-9D13-4F88D61D9935}" sibTransId="{9BE88B38-B06E-4F51-94E3-0EC60C9187B4}"/>
    <dgm:cxn modelId="{5CE1BFBE-4334-44B8-9DDC-AD2444B9CFDA}" type="presOf" srcId="{F5866AF2-E667-420E-B3BF-5DF739667071}" destId="{53B2364E-3CE7-4B27-AF32-24C3F6399080}" srcOrd="0" destOrd="0" presId="urn:microsoft.com/office/officeart/2005/8/layout/hierarchy1"/>
    <dgm:cxn modelId="{EA8B24C2-F1C3-42C5-B483-EE2FBD9E823A}" type="presOf" srcId="{8D827BC1-6776-4963-A14E-3C687983054D}" destId="{CD493F07-E342-47EE-A2C0-3864C2A46F88}" srcOrd="0" destOrd="0" presId="urn:microsoft.com/office/officeart/2005/8/layout/hierarchy1"/>
    <dgm:cxn modelId="{E37BFB23-9DDF-49B6-B0A1-8AFF00DC66C0}" type="presParOf" srcId="{58E806A0-3CFD-4D15-A540-F0086728FF96}" destId="{C7824BE2-4BB3-45FE-8076-8A53A711FAE9}" srcOrd="0" destOrd="0" presId="urn:microsoft.com/office/officeart/2005/8/layout/hierarchy1"/>
    <dgm:cxn modelId="{183B5656-90A1-4F12-ADB1-8069684228C0}" type="presParOf" srcId="{C7824BE2-4BB3-45FE-8076-8A53A711FAE9}" destId="{DD8CCBD8-C144-4AEE-B5AB-371D41B42CB5}" srcOrd="0" destOrd="0" presId="urn:microsoft.com/office/officeart/2005/8/layout/hierarchy1"/>
    <dgm:cxn modelId="{FD0F87EA-5A7B-4928-9050-3AAB0E8DC842}" type="presParOf" srcId="{DD8CCBD8-C144-4AEE-B5AB-371D41B42CB5}" destId="{EE9F2FDE-4BA5-4FD5-AFD5-EE3239A69788}" srcOrd="0" destOrd="0" presId="urn:microsoft.com/office/officeart/2005/8/layout/hierarchy1"/>
    <dgm:cxn modelId="{B8A32483-FBAE-4163-9CED-1B47D723350A}" type="presParOf" srcId="{DD8CCBD8-C144-4AEE-B5AB-371D41B42CB5}" destId="{CD493F07-E342-47EE-A2C0-3864C2A46F88}" srcOrd="1" destOrd="0" presId="urn:microsoft.com/office/officeart/2005/8/layout/hierarchy1"/>
    <dgm:cxn modelId="{14CA1C97-7A57-4389-BE7B-C9E772A5B02D}" type="presParOf" srcId="{C7824BE2-4BB3-45FE-8076-8A53A711FAE9}" destId="{EEB1DB7C-D649-4022-A534-713731655126}" srcOrd="1" destOrd="0" presId="urn:microsoft.com/office/officeart/2005/8/layout/hierarchy1"/>
    <dgm:cxn modelId="{71FD89D5-5F78-402B-B067-D362F1545877}" type="presParOf" srcId="{58E806A0-3CFD-4D15-A540-F0086728FF96}" destId="{044C23C7-5D49-49CA-A2A8-F0943573109E}" srcOrd="1" destOrd="0" presId="urn:microsoft.com/office/officeart/2005/8/layout/hierarchy1"/>
    <dgm:cxn modelId="{E4C36858-343D-45AC-9565-5B41E6EC5BC7}" type="presParOf" srcId="{044C23C7-5D49-49CA-A2A8-F0943573109E}" destId="{925A8CD0-70CA-4E17-9853-2085BB4A055A}" srcOrd="0" destOrd="0" presId="urn:microsoft.com/office/officeart/2005/8/layout/hierarchy1"/>
    <dgm:cxn modelId="{294BFD1D-20B8-42EB-8A2D-BD1AD41C301C}" type="presParOf" srcId="{925A8CD0-70CA-4E17-9853-2085BB4A055A}" destId="{304EE5A3-C6B3-4CA5-83B4-9C001FBE2AC6}" srcOrd="0" destOrd="0" presId="urn:microsoft.com/office/officeart/2005/8/layout/hierarchy1"/>
    <dgm:cxn modelId="{7894A506-A111-4A4A-A5F1-4A5FB246D812}" type="presParOf" srcId="{925A8CD0-70CA-4E17-9853-2085BB4A055A}" destId="{53B2364E-3CE7-4B27-AF32-24C3F6399080}" srcOrd="1" destOrd="0" presId="urn:microsoft.com/office/officeart/2005/8/layout/hierarchy1"/>
    <dgm:cxn modelId="{986BFAA1-6925-42B3-89FB-5B7BFC07BDA5}" type="presParOf" srcId="{044C23C7-5D49-49CA-A2A8-F0943573109E}" destId="{B472E368-8D8D-4A13-8CC4-3357E594D2C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346D0C-235F-4388-8ADD-09A32AFAD6B5}" type="doc">
      <dgm:prSet loTypeId="urn:microsoft.com/office/officeart/2018/5/layout/IconCircleLabelList" loCatId="icon" qsTypeId="urn:microsoft.com/office/officeart/2005/8/quickstyle/simple1" qsCatId="simple" csTypeId="urn:microsoft.com/office/officeart/2018/5/colors/Iconchunking_coloredtext_colorful2" csCatId="colorful" phldr="1"/>
      <dgm:spPr/>
      <dgm:t>
        <a:bodyPr/>
        <a:lstStyle/>
        <a:p>
          <a:endParaRPr lang="en-US"/>
        </a:p>
      </dgm:t>
    </dgm:pt>
    <dgm:pt modelId="{415644B6-8EC6-422D-8C06-5EE3F985287C}">
      <dgm:prSet/>
      <dgm:spPr/>
      <dgm:t>
        <a:bodyPr/>
        <a:lstStyle/>
        <a:p>
          <a:pPr>
            <a:lnSpc>
              <a:spcPct val="100000"/>
            </a:lnSpc>
            <a:defRPr cap="all"/>
          </a:pPr>
          <a:r>
            <a:rPr lang="en-US"/>
            <a:t>Our SEN team attends local authority SENCo consultation meetings regularly to keep up to date with current </a:t>
          </a:r>
          <a:r>
            <a:rPr lang="en-US">
              <a:latin typeface="Calibri Light" panose="020F0302020204030204"/>
            </a:rPr>
            <a:t>practice</a:t>
          </a:r>
          <a:r>
            <a:rPr lang="en-US"/>
            <a:t>, seek advice, share resources and SEND information nationally alongside The St Theresa of Calcutta SENDCO network.</a:t>
          </a:r>
        </a:p>
      </dgm:t>
    </dgm:pt>
    <dgm:pt modelId="{12FEA2EA-34EA-4474-AB7D-C67CB79F39CF}" type="parTrans" cxnId="{0D9EA685-EDCE-42ED-9F34-903A3641E414}">
      <dgm:prSet/>
      <dgm:spPr/>
      <dgm:t>
        <a:bodyPr/>
        <a:lstStyle/>
        <a:p>
          <a:endParaRPr lang="en-US"/>
        </a:p>
      </dgm:t>
    </dgm:pt>
    <dgm:pt modelId="{3BC16E0F-A63F-4D2E-819C-848CA48F84B3}" type="sibTrans" cxnId="{0D9EA685-EDCE-42ED-9F34-903A3641E414}">
      <dgm:prSet/>
      <dgm:spPr/>
      <dgm:t>
        <a:bodyPr/>
        <a:lstStyle/>
        <a:p>
          <a:endParaRPr lang="en-US"/>
        </a:p>
      </dgm:t>
    </dgm:pt>
    <dgm:pt modelId="{8DFDEC3D-2D6D-408F-B0C8-E4BAEBC28FFC}">
      <dgm:prSet/>
      <dgm:spPr/>
      <dgm:t>
        <a:bodyPr/>
        <a:lstStyle/>
        <a:p>
          <a:pPr>
            <a:lnSpc>
              <a:spcPct val="100000"/>
            </a:lnSpc>
            <a:defRPr cap="all"/>
          </a:pPr>
          <a:r>
            <a:rPr lang="en-US"/>
            <a:t>For SSAs working in school (Special Support Assistants) who work on a 1:1 or on a small group basis with children, advice is available to implement specific </a:t>
          </a:r>
          <a:r>
            <a:rPr lang="en-US" err="1"/>
            <a:t>programmes</a:t>
          </a:r>
          <a:r>
            <a:rPr lang="en-US"/>
            <a:t> or interventions both through the school SEN team and the Additional Needs Team who work for the local authority.</a:t>
          </a:r>
        </a:p>
      </dgm:t>
    </dgm:pt>
    <dgm:pt modelId="{44348EBC-CFBB-4245-8B90-F26BB750EF9F}" type="parTrans" cxnId="{6BA1600D-354A-4605-A031-F2B7BF4E5D97}">
      <dgm:prSet/>
      <dgm:spPr/>
      <dgm:t>
        <a:bodyPr/>
        <a:lstStyle/>
        <a:p>
          <a:endParaRPr lang="en-US"/>
        </a:p>
      </dgm:t>
    </dgm:pt>
    <dgm:pt modelId="{63CA4822-4EC0-4DCF-93A1-396B3E46C6A8}" type="sibTrans" cxnId="{6BA1600D-354A-4605-A031-F2B7BF4E5D97}">
      <dgm:prSet/>
      <dgm:spPr/>
      <dgm:t>
        <a:bodyPr/>
        <a:lstStyle/>
        <a:p>
          <a:endParaRPr lang="en-US"/>
        </a:p>
      </dgm:t>
    </dgm:pt>
    <dgm:pt modelId="{BF644AC3-E036-4EBC-9505-805C1A5A157F}">
      <dgm:prSet/>
      <dgm:spPr/>
      <dgm:t>
        <a:bodyPr/>
        <a:lstStyle/>
        <a:p>
          <a:pPr>
            <a:lnSpc>
              <a:spcPct val="100000"/>
            </a:lnSpc>
            <a:defRPr cap="all"/>
          </a:pPr>
          <a:r>
            <a:rPr lang="en-US"/>
            <a:t>Specific training and support is also offered to ECTs and other new members of staff. </a:t>
          </a:r>
        </a:p>
      </dgm:t>
    </dgm:pt>
    <dgm:pt modelId="{89E6A82E-B522-44F8-BACD-7ED061126065}" type="parTrans" cxnId="{ABA8EEB6-0CB1-4446-B6D7-B4F81CC96B8A}">
      <dgm:prSet/>
      <dgm:spPr/>
      <dgm:t>
        <a:bodyPr/>
        <a:lstStyle/>
        <a:p>
          <a:endParaRPr lang="en-US"/>
        </a:p>
      </dgm:t>
    </dgm:pt>
    <dgm:pt modelId="{F8B8E502-E34C-4B84-880B-B960F5753D9A}" type="sibTrans" cxnId="{ABA8EEB6-0CB1-4446-B6D7-B4F81CC96B8A}">
      <dgm:prSet/>
      <dgm:spPr/>
      <dgm:t>
        <a:bodyPr/>
        <a:lstStyle/>
        <a:p>
          <a:endParaRPr lang="en-US"/>
        </a:p>
      </dgm:t>
    </dgm:pt>
    <dgm:pt modelId="{3CFDC699-2232-4262-8E61-67A689E122FE}" type="pres">
      <dgm:prSet presAssocID="{77346D0C-235F-4388-8ADD-09A32AFAD6B5}" presName="root" presStyleCnt="0">
        <dgm:presLayoutVars>
          <dgm:dir/>
          <dgm:resizeHandles val="exact"/>
        </dgm:presLayoutVars>
      </dgm:prSet>
      <dgm:spPr/>
    </dgm:pt>
    <dgm:pt modelId="{32F12855-E78C-448B-83B5-55A0E0FE5FA8}" type="pres">
      <dgm:prSet presAssocID="{415644B6-8EC6-422D-8C06-5EE3F985287C}" presName="compNode" presStyleCnt="0"/>
      <dgm:spPr/>
    </dgm:pt>
    <dgm:pt modelId="{448D1003-94B4-4319-972B-AE1320587EE6}" type="pres">
      <dgm:prSet presAssocID="{415644B6-8EC6-422D-8C06-5EE3F985287C}" presName="iconBgRect" presStyleLbl="bgShp" presStyleIdx="0" presStyleCnt="3"/>
      <dgm:spPr/>
    </dgm:pt>
    <dgm:pt modelId="{7D47AA84-AA95-4B37-BA1A-0C570036C035}" type="pres">
      <dgm:prSet presAssocID="{415644B6-8EC6-422D-8C06-5EE3F985287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5A9C3015-B6B3-4C0E-90E2-8D4ACB9B6CB2}" type="pres">
      <dgm:prSet presAssocID="{415644B6-8EC6-422D-8C06-5EE3F985287C}" presName="spaceRect" presStyleCnt="0"/>
      <dgm:spPr/>
    </dgm:pt>
    <dgm:pt modelId="{B9F3B9C5-3C5B-4DCB-874C-F32856E0F325}" type="pres">
      <dgm:prSet presAssocID="{415644B6-8EC6-422D-8C06-5EE3F985287C}" presName="textRect" presStyleLbl="revTx" presStyleIdx="0" presStyleCnt="3">
        <dgm:presLayoutVars>
          <dgm:chMax val="1"/>
          <dgm:chPref val="1"/>
        </dgm:presLayoutVars>
      </dgm:prSet>
      <dgm:spPr/>
    </dgm:pt>
    <dgm:pt modelId="{C6EC3D6A-DBC7-4115-B053-812ACB3FCF28}" type="pres">
      <dgm:prSet presAssocID="{3BC16E0F-A63F-4D2E-819C-848CA48F84B3}" presName="sibTrans" presStyleCnt="0"/>
      <dgm:spPr/>
    </dgm:pt>
    <dgm:pt modelId="{C60507DE-9AD0-4B37-B66A-B2080F73B3F0}" type="pres">
      <dgm:prSet presAssocID="{8DFDEC3D-2D6D-408F-B0C8-E4BAEBC28FFC}" presName="compNode" presStyleCnt="0"/>
      <dgm:spPr/>
    </dgm:pt>
    <dgm:pt modelId="{D1D17EB7-D265-4D43-AE49-00EBF9807C3C}" type="pres">
      <dgm:prSet presAssocID="{8DFDEC3D-2D6D-408F-B0C8-E4BAEBC28FFC}" presName="iconBgRect" presStyleLbl="bgShp" presStyleIdx="1" presStyleCnt="3"/>
      <dgm:spPr/>
    </dgm:pt>
    <dgm:pt modelId="{DAB74C9F-5045-4004-8D4C-AC1A3F598327}" type="pres">
      <dgm:prSet presAssocID="{8DFDEC3D-2D6D-408F-B0C8-E4BAEBC28FF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36F4B589-E698-4D3F-BD08-9DD3F779FED0}" type="pres">
      <dgm:prSet presAssocID="{8DFDEC3D-2D6D-408F-B0C8-E4BAEBC28FFC}" presName="spaceRect" presStyleCnt="0"/>
      <dgm:spPr/>
    </dgm:pt>
    <dgm:pt modelId="{7C907F00-B600-438B-B494-A9EC772E5519}" type="pres">
      <dgm:prSet presAssocID="{8DFDEC3D-2D6D-408F-B0C8-E4BAEBC28FFC}" presName="textRect" presStyleLbl="revTx" presStyleIdx="1" presStyleCnt="3">
        <dgm:presLayoutVars>
          <dgm:chMax val="1"/>
          <dgm:chPref val="1"/>
        </dgm:presLayoutVars>
      </dgm:prSet>
      <dgm:spPr/>
    </dgm:pt>
    <dgm:pt modelId="{73EC51BD-A851-4F37-8339-6A6DBBB35FF5}" type="pres">
      <dgm:prSet presAssocID="{63CA4822-4EC0-4DCF-93A1-396B3E46C6A8}" presName="sibTrans" presStyleCnt="0"/>
      <dgm:spPr/>
    </dgm:pt>
    <dgm:pt modelId="{7C82729E-388E-4914-A495-31CE7AC1B4A4}" type="pres">
      <dgm:prSet presAssocID="{BF644AC3-E036-4EBC-9505-805C1A5A157F}" presName="compNode" presStyleCnt="0"/>
      <dgm:spPr/>
    </dgm:pt>
    <dgm:pt modelId="{7B8B59D5-49B1-47DE-860C-953367C40FDA}" type="pres">
      <dgm:prSet presAssocID="{BF644AC3-E036-4EBC-9505-805C1A5A157F}" presName="iconBgRect" presStyleLbl="bgShp" presStyleIdx="2" presStyleCnt="3"/>
      <dgm:spPr/>
    </dgm:pt>
    <dgm:pt modelId="{4B870FD7-EDE6-4A5C-90F2-9F94D3069011}" type="pres">
      <dgm:prSet presAssocID="{BF644AC3-E036-4EBC-9505-805C1A5A157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2BD2991E-039C-4D9B-BE11-0E86981FD28C}" type="pres">
      <dgm:prSet presAssocID="{BF644AC3-E036-4EBC-9505-805C1A5A157F}" presName="spaceRect" presStyleCnt="0"/>
      <dgm:spPr/>
    </dgm:pt>
    <dgm:pt modelId="{A1B30923-3BE4-4A12-A284-0C86CA2FA333}" type="pres">
      <dgm:prSet presAssocID="{BF644AC3-E036-4EBC-9505-805C1A5A157F}" presName="textRect" presStyleLbl="revTx" presStyleIdx="2" presStyleCnt="3">
        <dgm:presLayoutVars>
          <dgm:chMax val="1"/>
          <dgm:chPref val="1"/>
        </dgm:presLayoutVars>
      </dgm:prSet>
      <dgm:spPr/>
    </dgm:pt>
  </dgm:ptLst>
  <dgm:cxnLst>
    <dgm:cxn modelId="{6BA1600D-354A-4605-A031-F2B7BF4E5D97}" srcId="{77346D0C-235F-4388-8ADD-09A32AFAD6B5}" destId="{8DFDEC3D-2D6D-408F-B0C8-E4BAEBC28FFC}" srcOrd="1" destOrd="0" parTransId="{44348EBC-CFBB-4245-8B90-F26BB750EF9F}" sibTransId="{63CA4822-4EC0-4DCF-93A1-396B3E46C6A8}"/>
    <dgm:cxn modelId="{9A80D925-932B-4B88-BA9D-40E3A9445D7A}" type="presOf" srcId="{BF644AC3-E036-4EBC-9505-805C1A5A157F}" destId="{A1B30923-3BE4-4A12-A284-0C86CA2FA333}" srcOrd="0" destOrd="0" presId="urn:microsoft.com/office/officeart/2018/5/layout/IconCircleLabelList"/>
    <dgm:cxn modelId="{DC18082C-FA73-4A95-9BB8-25BE787D316B}" type="presOf" srcId="{77346D0C-235F-4388-8ADD-09A32AFAD6B5}" destId="{3CFDC699-2232-4262-8E61-67A689E122FE}" srcOrd="0" destOrd="0" presId="urn:microsoft.com/office/officeart/2018/5/layout/IconCircleLabelList"/>
    <dgm:cxn modelId="{4973E65D-2574-430B-A132-6140A8076B9F}" type="presOf" srcId="{415644B6-8EC6-422D-8C06-5EE3F985287C}" destId="{B9F3B9C5-3C5B-4DCB-874C-F32856E0F325}" srcOrd="0" destOrd="0" presId="urn:microsoft.com/office/officeart/2018/5/layout/IconCircleLabelList"/>
    <dgm:cxn modelId="{0D9EA685-EDCE-42ED-9F34-903A3641E414}" srcId="{77346D0C-235F-4388-8ADD-09A32AFAD6B5}" destId="{415644B6-8EC6-422D-8C06-5EE3F985287C}" srcOrd="0" destOrd="0" parTransId="{12FEA2EA-34EA-4474-AB7D-C67CB79F39CF}" sibTransId="{3BC16E0F-A63F-4D2E-819C-848CA48F84B3}"/>
    <dgm:cxn modelId="{299C8F8E-41E7-4AEC-9FD3-38E8F10455AB}" type="presOf" srcId="{8DFDEC3D-2D6D-408F-B0C8-E4BAEBC28FFC}" destId="{7C907F00-B600-438B-B494-A9EC772E5519}" srcOrd="0" destOrd="0" presId="urn:microsoft.com/office/officeart/2018/5/layout/IconCircleLabelList"/>
    <dgm:cxn modelId="{ABA8EEB6-0CB1-4446-B6D7-B4F81CC96B8A}" srcId="{77346D0C-235F-4388-8ADD-09A32AFAD6B5}" destId="{BF644AC3-E036-4EBC-9505-805C1A5A157F}" srcOrd="2" destOrd="0" parTransId="{89E6A82E-B522-44F8-BACD-7ED061126065}" sibTransId="{F8B8E502-E34C-4B84-880B-B960F5753D9A}"/>
    <dgm:cxn modelId="{08858B30-8C72-4E97-840C-F4266E65A4FC}" type="presParOf" srcId="{3CFDC699-2232-4262-8E61-67A689E122FE}" destId="{32F12855-E78C-448B-83B5-55A0E0FE5FA8}" srcOrd="0" destOrd="0" presId="urn:microsoft.com/office/officeart/2018/5/layout/IconCircleLabelList"/>
    <dgm:cxn modelId="{8A1CFF4A-456B-4675-80CB-CB330BD26E6F}" type="presParOf" srcId="{32F12855-E78C-448B-83B5-55A0E0FE5FA8}" destId="{448D1003-94B4-4319-972B-AE1320587EE6}" srcOrd="0" destOrd="0" presId="urn:microsoft.com/office/officeart/2018/5/layout/IconCircleLabelList"/>
    <dgm:cxn modelId="{480557DF-35E9-4575-8C3C-AFA9A5200913}" type="presParOf" srcId="{32F12855-E78C-448B-83B5-55A0E0FE5FA8}" destId="{7D47AA84-AA95-4B37-BA1A-0C570036C035}" srcOrd="1" destOrd="0" presId="urn:microsoft.com/office/officeart/2018/5/layout/IconCircleLabelList"/>
    <dgm:cxn modelId="{1B182910-5E99-4A9B-93E7-EF46F6F33F33}" type="presParOf" srcId="{32F12855-E78C-448B-83B5-55A0E0FE5FA8}" destId="{5A9C3015-B6B3-4C0E-90E2-8D4ACB9B6CB2}" srcOrd="2" destOrd="0" presId="urn:microsoft.com/office/officeart/2018/5/layout/IconCircleLabelList"/>
    <dgm:cxn modelId="{994CDC8B-7250-41A2-BEAD-699EE64705BA}" type="presParOf" srcId="{32F12855-E78C-448B-83B5-55A0E0FE5FA8}" destId="{B9F3B9C5-3C5B-4DCB-874C-F32856E0F325}" srcOrd="3" destOrd="0" presId="urn:microsoft.com/office/officeart/2018/5/layout/IconCircleLabelList"/>
    <dgm:cxn modelId="{96FCDFBD-8E30-457B-94B0-2829D79D7A55}" type="presParOf" srcId="{3CFDC699-2232-4262-8E61-67A689E122FE}" destId="{C6EC3D6A-DBC7-4115-B053-812ACB3FCF28}" srcOrd="1" destOrd="0" presId="urn:microsoft.com/office/officeart/2018/5/layout/IconCircleLabelList"/>
    <dgm:cxn modelId="{9F06EB8A-F779-4041-9333-899C40F40AF5}" type="presParOf" srcId="{3CFDC699-2232-4262-8E61-67A689E122FE}" destId="{C60507DE-9AD0-4B37-B66A-B2080F73B3F0}" srcOrd="2" destOrd="0" presId="urn:microsoft.com/office/officeart/2018/5/layout/IconCircleLabelList"/>
    <dgm:cxn modelId="{F227EBB3-ED24-4FEB-85E8-8327C65B72FD}" type="presParOf" srcId="{C60507DE-9AD0-4B37-B66A-B2080F73B3F0}" destId="{D1D17EB7-D265-4D43-AE49-00EBF9807C3C}" srcOrd="0" destOrd="0" presId="urn:microsoft.com/office/officeart/2018/5/layout/IconCircleLabelList"/>
    <dgm:cxn modelId="{74C4789B-B378-44A6-AA3D-8B3B30ACFEF8}" type="presParOf" srcId="{C60507DE-9AD0-4B37-B66A-B2080F73B3F0}" destId="{DAB74C9F-5045-4004-8D4C-AC1A3F598327}" srcOrd="1" destOrd="0" presId="urn:microsoft.com/office/officeart/2018/5/layout/IconCircleLabelList"/>
    <dgm:cxn modelId="{8BC4D0BA-A0A7-4071-90C7-3463EB9E2D60}" type="presParOf" srcId="{C60507DE-9AD0-4B37-B66A-B2080F73B3F0}" destId="{36F4B589-E698-4D3F-BD08-9DD3F779FED0}" srcOrd="2" destOrd="0" presId="urn:microsoft.com/office/officeart/2018/5/layout/IconCircleLabelList"/>
    <dgm:cxn modelId="{0C8836E3-8888-4BAA-A046-D53397081E64}" type="presParOf" srcId="{C60507DE-9AD0-4B37-B66A-B2080F73B3F0}" destId="{7C907F00-B600-438B-B494-A9EC772E5519}" srcOrd="3" destOrd="0" presId="urn:microsoft.com/office/officeart/2018/5/layout/IconCircleLabelList"/>
    <dgm:cxn modelId="{D051D883-8634-443F-923B-9C9D3299C81D}" type="presParOf" srcId="{3CFDC699-2232-4262-8E61-67A689E122FE}" destId="{73EC51BD-A851-4F37-8339-6A6DBBB35FF5}" srcOrd="3" destOrd="0" presId="urn:microsoft.com/office/officeart/2018/5/layout/IconCircleLabelList"/>
    <dgm:cxn modelId="{ACEC0A61-1726-4BD1-AE71-1B4C9B4652F1}" type="presParOf" srcId="{3CFDC699-2232-4262-8E61-67A689E122FE}" destId="{7C82729E-388E-4914-A495-31CE7AC1B4A4}" srcOrd="4" destOrd="0" presId="urn:microsoft.com/office/officeart/2018/5/layout/IconCircleLabelList"/>
    <dgm:cxn modelId="{ADA595C1-5092-4C9B-8F2B-E63D079BEB7A}" type="presParOf" srcId="{7C82729E-388E-4914-A495-31CE7AC1B4A4}" destId="{7B8B59D5-49B1-47DE-860C-953367C40FDA}" srcOrd="0" destOrd="0" presId="urn:microsoft.com/office/officeart/2018/5/layout/IconCircleLabelList"/>
    <dgm:cxn modelId="{AC451A36-CF26-4280-AE60-A572F777C7DC}" type="presParOf" srcId="{7C82729E-388E-4914-A495-31CE7AC1B4A4}" destId="{4B870FD7-EDE6-4A5C-90F2-9F94D3069011}" srcOrd="1" destOrd="0" presId="urn:microsoft.com/office/officeart/2018/5/layout/IconCircleLabelList"/>
    <dgm:cxn modelId="{62480D63-0608-429D-87E7-C3518C14FD87}" type="presParOf" srcId="{7C82729E-388E-4914-A495-31CE7AC1B4A4}" destId="{2BD2991E-039C-4D9B-BE11-0E86981FD28C}" srcOrd="2" destOrd="0" presId="urn:microsoft.com/office/officeart/2018/5/layout/IconCircleLabelList"/>
    <dgm:cxn modelId="{31B4EB3F-B6AC-4613-97AB-A7E7114926D5}" type="presParOf" srcId="{7C82729E-388E-4914-A495-31CE7AC1B4A4}" destId="{A1B30923-3BE4-4A12-A284-0C86CA2FA333}"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14A6BD-7F01-4AD7-8F05-B07A3E671B1F}"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8723252-BFEB-4EDD-B28A-F1ED2ACFFA1F}">
      <dgm:prSet/>
      <dgm:spPr/>
      <dgm:t>
        <a:bodyPr/>
        <a:lstStyle/>
        <a:p>
          <a:pPr>
            <a:lnSpc>
              <a:spcPct val="100000"/>
            </a:lnSpc>
            <a:defRPr cap="all"/>
          </a:pPr>
          <a:r>
            <a:rPr lang="en-US"/>
            <a:t>The SEN Governor is in regular contact with the SEN team and has meetings to discuss the schools SEN needs as a whole. The SEN team reports regularly to governors with updates on how the school is using outside agencies and support to meet the needs of our children and families. </a:t>
          </a:r>
        </a:p>
      </dgm:t>
    </dgm:pt>
    <dgm:pt modelId="{E268CF90-8890-424B-8CAF-DC57D7D5618C}" type="parTrans" cxnId="{0DDDE9D0-6E4D-4BF5-9437-4CB98754866E}">
      <dgm:prSet/>
      <dgm:spPr/>
      <dgm:t>
        <a:bodyPr/>
        <a:lstStyle/>
        <a:p>
          <a:endParaRPr lang="en-US"/>
        </a:p>
      </dgm:t>
    </dgm:pt>
    <dgm:pt modelId="{8ABEB7A3-1C77-4165-99FE-65001D3D8DDD}" type="sibTrans" cxnId="{0DDDE9D0-6E4D-4BF5-9437-4CB98754866E}">
      <dgm:prSet/>
      <dgm:spPr/>
      <dgm:t>
        <a:bodyPr/>
        <a:lstStyle/>
        <a:p>
          <a:endParaRPr lang="en-US"/>
        </a:p>
      </dgm:t>
    </dgm:pt>
    <dgm:pt modelId="{5F8E9A94-4970-4D58-9E9F-990B90A1CDFB}">
      <dgm:prSet/>
      <dgm:spPr/>
      <dgm:t>
        <a:bodyPr/>
        <a:lstStyle/>
        <a:p>
          <a:pPr>
            <a:lnSpc>
              <a:spcPct val="100000"/>
            </a:lnSpc>
            <a:defRPr cap="all"/>
          </a:pPr>
          <a:r>
            <a:rPr lang="en-US"/>
            <a:t>A partnership of Head Teachers meet within the trust as do SENDCOs, to share resources, best practise and advise each other on how to support SEN pupils who have SEMH needs. Schools also have access to support from the authority’s SEN team such as MAP (multi agency panel).</a:t>
          </a:r>
        </a:p>
      </dgm:t>
    </dgm:pt>
    <dgm:pt modelId="{F74AAD97-AE3E-471F-81A7-9E06BB88061B}" type="parTrans" cxnId="{86A4A1A2-AE7D-428C-B5D3-7989E60B7F0B}">
      <dgm:prSet/>
      <dgm:spPr/>
      <dgm:t>
        <a:bodyPr/>
        <a:lstStyle/>
        <a:p>
          <a:endParaRPr lang="en-US"/>
        </a:p>
      </dgm:t>
    </dgm:pt>
    <dgm:pt modelId="{1E24DDC6-A285-4644-BAC5-0CC0619B89FE}" type="sibTrans" cxnId="{86A4A1A2-AE7D-428C-B5D3-7989E60B7F0B}">
      <dgm:prSet/>
      <dgm:spPr/>
      <dgm:t>
        <a:bodyPr/>
        <a:lstStyle/>
        <a:p>
          <a:endParaRPr lang="en-US"/>
        </a:p>
      </dgm:t>
    </dgm:pt>
    <dgm:pt modelId="{7426D177-D6BA-4323-A925-8007657102FE}">
      <dgm:prSet/>
      <dgm:spPr/>
      <dgm:t>
        <a:bodyPr/>
        <a:lstStyle/>
        <a:p>
          <a:pPr>
            <a:lnSpc>
              <a:spcPct val="100000"/>
            </a:lnSpc>
            <a:defRPr cap="all"/>
          </a:pPr>
          <a:r>
            <a:rPr lang="en-US"/>
            <a:t>Bethany Watkinson is our school's allocated speech and language therapist; she completes reviews and assessments in school twice every half term. She is in regular contact with school SENDCO and parents. </a:t>
          </a:r>
        </a:p>
      </dgm:t>
    </dgm:pt>
    <dgm:pt modelId="{1F96149F-F5C9-45FA-B7D2-426B3BC0424D}" type="parTrans" cxnId="{CAB8C98C-D6E2-4337-95BF-D4E954DD6B7E}">
      <dgm:prSet/>
      <dgm:spPr/>
      <dgm:t>
        <a:bodyPr/>
        <a:lstStyle/>
        <a:p>
          <a:endParaRPr lang="en-US"/>
        </a:p>
      </dgm:t>
    </dgm:pt>
    <dgm:pt modelId="{E711192C-DE7C-4443-B18B-7E1FD0452A4B}" type="sibTrans" cxnId="{CAB8C98C-D6E2-4337-95BF-D4E954DD6B7E}">
      <dgm:prSet/>
      <dgm:spPr/>
      <dgm:t>
        <a:bodyPr/>
        <a:lstStyle/>
        <a:p>
          <a:endParaRPr lang="en-US"/>
        </a:p>
      </dgm:t>
    </dgm:pt>
    <dgm:pt modelId="{705424FF-3748-48D6-99E8-50E4D5BBD22C}" type="pres">
      <dgm:prSet presAssocID="{5414A6BD-7F01-4AD7-8F05-B07A3E671B1F}" presName="root" presStyleCnt="0">
        <dgm:presLayoutVars>
          <dgm:dir/>
          <dgm:resizeHandles val="exact"/>
        </dgm:presLayoutVars>
      </dgm:prSet>
      <dgm:spPr/>
    </dgm:pt>
    <dgm:pt modelId="{C6DDA348-4F03-4691-9C12-4D522AF09198}" type="pres">
      <dgm:prSet presAssocID="{38723252-BFEB-4EDD-B28A-F1ED2ACFFA1F}" presName="compNode" presStyleCnt="0"/>
      <dgm:spPr/>
    </dgm:pt>
    <dgm:pt modelId="{4DC852DE-C02D-4A99-9113-DA173FDB8191}" type="pres">
      <dgm:prSet presAssocID="{38723252-BFEB-4EDD-B28A-F1ED2ACFFA1F}" presName="iconBgRect" presStyleLbl="bgShp" presStyleIdx="0" presStyleCnt="3"/>
      <dgm:spPr/>
    </dgm:pt>
    <dgm:pt modelId="{34779DC7-8797-4E74-BCB5-EFA2A1AC804D}" type="pres">
      <dgm:prSet presAssocID="{38723252-BFEB-4EDD-B28A-F1ED2ACFFA1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62A2BDE6-7A05-4CB1-B1B9-7E5B051C357A}" type="pres">
      <dgm:prSet presAssocID="{38723252-BFEB-4EDD-B28A-F1ED2ACFFA1F}" presName="spaceRect" presStyleCnt="0"/>
      <dgm:spPr/>
    </dgm:pt>
    <dgm:pt modelId="{4DECAECA-015E-456D-B2ED-AF9613306C8F}" type="pres">
      <dgm:prSet presAssocID="{38723252-BFEB-4EDD-B28A-F1ED2ACFFA1F}" presName="textRect" presStyleLbl="revTx" presStyleIdx="0" presStyleCnt="3">
        <dgm:presLayoutVars>
          <dgm:chMax val="1"/>
          <dgm:chPref val="1"/>
        </dgm:presLayoutVars>
      </dgm:prSet>
      <dgm:spPr/>
    </dgm:pt>
    <dgm:pt modelId="{AF4B63C1-C23E-4297-8D8D-2A9031860F63}" type="pres">
      <dgm:prSet presAssocID="{8ABEB7A3-1C77-4165-99FE-65001D3D8DDD}" presName="sibTrans" presStyleCnt="0"/>
      <dgm:spPr/>
    </dgm:pt>
    <dgm:pt modelId="{9B6A91C0-3991-4B54-91A8-4F84C4844114}" type="pres">
      <dgm:prSet presAssocID="{5F8E9A94-4970-4D58-9E9F-990B90A1CDFB}" presName="compNode" presStyleCnt="0"/>
      <dgm:spPr/>
    </dgm:pt>
    <dgm:pt modelId="{A2DED661-5F14-43DF-817C-AD6145E76835}" type="pres">
      <dgm:prSet presAssocID="{5F8E9A94-4970-4D58-9E9F-990B90A1CDFB}" presName="iconBgRect" presStyleLbl="bgShp" presStyleIdx="1" presStyleCnt="3"/>
      <dgm:spPr/>
    </dgm:pt>
    <dgm:pt modelId="{0F36BBF4-02F4-4262-86EE-96E3A8D33C35}" type="pres">
      <dgm:prSet presAssocID="{5F8E9A94-4970-4D58-9E9F-990B90A1CDF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1D96D885-DCED-4963-A5BA-1D8759894EDA}" type="pres">
      <dgm:prSet presAssocID="{5F8E9A94-4970-4D58-9E9F-990B90A1CDFB}" presName="spaceRect" presStyleCnt="0"/>
      <dgm:spPr/>
    </dgm:pt>
    <dgm:pt modelId="{51D115ED-973F-471A-B711-A300BB825347}" type="pres">
      <dgm:prSet presAssocID="{5F8E9A94-4970-4D58-9E9F-990B90A1CDFB}" presName="textRect" presStyleLbl="revTx" presStyleIdx="1" presStyleCnt="3">
        <dgm:presLayoutVars>
          <dgm:chMax val="1"/>
          <dgm:chPref val="1"/>
        </dgm:presLayoutVars>
      </dgm:prSet>
      <dgm:spPr/>
    </dgm:pt>
    <dgm:pt modelId="{DCD465E5-7937-473F-B037-BD1E2EF5A9A7}" type="pres">
      <dgm:prSet presAssocID="{1E24DDC6-A285-4644-BAC5-0CC0619B89FE}" presName="sibTrans" presStyleCnt="0"/>
      <dgm:spPr/>
    </dgm:pt>
    <dgm:pt modelId="{0E244DD9-BE92-4579-A610-91F8C7697375}" type="pres">
      <dgm:prSet presAssocID="{7426D177-D6BA-4323-A925-8007657102FE}" presName="compNode" presStyleCnt="0"/>
      <dgm:spPr/>
    </dgm:pt>
    <dgm:pt modelId="{CF64F2F9-BD63-4070-A822-485B208ADE14}" type="pres">
      <dgm:prSet presAssocID="{7426D177-D6BA-4323-A925-8007657102FE}" presName="iconBgRect" presStyleLbl="bgShp" presStyleIdx="2" presStyleCnt="3"/>
      <dgm:spPr/>
    </dgm:pt>
    <dgm:pt modelId="{4606B9BA-3FB3-4BB7-B946-C7468FD9ACAA}" type="pres">
      <dgm:prSet presAssocID="{7426D177-D6BA-4323-A925-8007657102F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5F317466-380A-4AB5-90ED-21D730E55742}" type="pres">
      <dgm:prSet presAssocID="{7426D177-D6BA-4323-A925-8007657102FE}" presName="spaceRect" presStyleCnt="0"/>
      <dgm:spPr/>
    </dgm:pt>
    <dgm:pt modelId="{8668DBE3-95FA-4A0D-9C21-389C4309F705}" type="pres">
      <dgm:prSet presAssocID="{7426D177-D6BA-4323-A925-8007657102FE}" presName="textRect" presStyleLbl="revTx" presStyleIdx="2" presStyleCnt="3">
        <dgm:presLayoutVars>
          <dgm:chMax val="1"/>
          <dgm:chPref val="1"/>
        </dgm:presLayoutVars>
      </dgm:prSet>
      <dgm:spPr/>
    </dgm:pt>
  </dgm:ptLst>
  <dgm:cxnLst>
    <dgm:cxn modelId="{D4C4B616-D4A7-4FDC-8719-5A1FA257EB1A}" type="presOf" srcId="{5F8E9A94-4970-4D58-9E9F-990B90A1CDFB}" destId="{51D115ED-973F-471A-B711-A300BB825347}" srcOrd="0" destOrd="0" presId="urn:microsoft.com/office/officeart/2018/5/layout/IconCircleLabelList"/>
    <dgm:cxn modelId="{529DA223-6AE5-41EC-8124-CA3BF06CB152}" type="presOf" srcId="{38723252-BFEB-4EDD-B28A-F1ED2ACFFA1F}" destId="{4DECAECA-015E-456D-B2ED-AF9613306C8F}" srcOrd="0" destOrd="0" presId="urn:microsoft.com/office/officeart/2018/5/layout/IconCircleLabelList"/>
    <dgm:cxn modelId="{9793685E-8B29-4EAC-A4E4-D00D57108CB8}" type="presOf" srcId="{7426D177-D6BA-4323-A925-8007657102FE}" destId="{8668DBE3-95FA-4A0D-9C21-389C4309F705}" srcOrd="0" destOrd="0" presId="urn:microsoft.com/office/officeart/2018/5/layout/IconCircleLabelList"/>
    <dgm:cxn modelId="{CAB8C98C-D6E2-4337-95BF-D4E954DD6B7E}" srcId="{5414A6BD-7F01-4AD7-8F05-B07A3E671B1F}" destId="{7426D177-D6BA-4323-A925-8007657102FE}" srcOrd="2" destOrd="0" parTransId="{1F96149F-F5C9-45FA-B7D2-426B3BC0424D}" sibTransId="{E711192C-DE7C-4443-B18B-7E1FD0452A4B}"/>
    <dgm:cxn modelId="{96DF9998-2423-4144-B93C-F85EB0A4DB6D}" type="presOf" srcId="{5414A6BD-7F01-4AD7-8F05-B07A3E671B1F}" destId="{705424FF-3748-48D6-99E8-50E4D5BBD22C}" srcOrd="0" destOrd="0" presId="urn:microsoft.com/office/officeart/2018/5/layout/IconCircleLabelList"/>
    <dgm:cxn modelId="{86A4A1A2-AE7D-428C-B5D3-7989E60B7F0B}" srcId="{5414A6BD-7F01-4AD7-8F05-B07A3E671B1F}" destId="{5F8E9A94-4970-4D58-9E9F-990B90A1CDFB}" srcOrd="1" destOrd="0" parTransId="{F74AAD97-AE3E-471F-81A7-9E06BB88061B}" sibTransId="{1E24DDC6-A285-4644-BAC5-0CC0619B89FE}"/>
    <dgm:cxn modelId="{0DDDE9D0-6E4D-4BF5-9437-4CB98754866E}" srcId="{5414A6BD-7F01-4AD7-8F05-B07A3E671B1F}" destId="{38723252-BFEB-4EDD-B28A-F1ED2ACFFA1F}" srcOrd="0" destOrd="0" parTransId="{E268CF90-8890-424B-8CAF-DC57D7D5618C}" sibTransId="{8ABEB7A3-1C77-4165-99FE-65001D3D8DDD}"/>
    <dgm:cxn modelId="{16840E74-51D7-4941-9FAB-636A3E710E76}" type="presParOf" srcId="{705424FF-3748-48D6-99E8-50E4D5BBD22C}" destId="{C6DDA348-4F03-4691-9C12-4D522AF09198}" srcOrd="0" destOrd="0" presId="urn:microsoft.com/office/officeart/2018/5/layout/IconCircleLabelList"/>
    <dgm:cxn modelId="{AE1EF761-5927-443B-944B-25BF0D126F12}" type="presParOf" srcId="{C6DDA348-4F03-4691-9C12-4D522AF09198}" destId="{4DC852DE-C02D-4A99-9113-DA173FDB8191}" srcOrd="0" destOrd="0" presId="urn:microsoft.com/office/officeart/2018/5/layout/IconCircleLabelList"/>
    <dgm:cxn modelId="{020CD781-FDAC-41D8-B943-FA6A5F680711}" type="presParOf" srcId="{C6DDA348-4F03-4691-9C12-4D522AF09198}" destId="{34779DC7-8797-4E74-BCB5-EFA2A1AC804D}" srcOrd="1" destOrd="0" presId="urn:microsoft.com/office/officeart/2018/5/layout/IconCircleLabelList"/>
    <dgm:cxn modelId="{D00C068F-9C87-4C46-817B-00C51EC09E31}" type="presParOf" srcId="{C6DDA348-4F03-4691-9C12-4D522AF09198}" destId="{62A2BDE6-7A05-4CB1-B1B9-7E5B051C357A}" srcOrd="2" destOrd="0" presId="urn:microsoft.com/office/officeart/2018/5/layout/IconCircleLabelList"/>
    <dgm:cxn modelId="{08DF5D92-1022-4AAD-952F-B03575387922}" type="presParOf" srcId="{C6DDA348-4F03-4691-9C12-4D522AF09198}" destId="{4DECAECA-015E-456D-B2ED-AF9613306C8F}" srcOrd="3" destOrd="0" presId="urn:microsoft.com/office/officeart/2018/5/layout/IconCircleLabelList"/>
    <dgm:cxn modelId="{0C33FC2E-6737-41FE-8631-0F27F78183E7}" type="presParOf" srcId="{705424FF-3748-48D6-99E8-50E4D5BBD22C}" destId="{AF4B63C1-C23E-4297-8D8D-2A9031860F63}" srcOrd="1" destOrd="0" presId="urn:microsoft.com/office/officeart/2018/5/layout/IconCircleLabelList"/>
    <dgm:cxn modelId="{3A5D151F-AC91-44A5-BD94-1B89269D15AA}" type="presParOf" srcId="{705424FF-3748-48D6-99E8-50E4D5BBD22C}" destId="{9B6A91C0-3991-4B54-91A8-4F84C4844114}" srcOrd="2" destOrd="0" presId="urn:microsoft.com/office/officeart/2018/5/layout/IconCircleLabelList"/>
    <dgm:cxn modelId="{65DEE9AF-B2FB-4CCB-85DB-641A2D3E2102}" type="presParOf" srcId="{9B6A91C0-3991-4B54-91A8-4F84C4844114}" destId="{A2DED661-5F14-43DF-817C-AD6145E76835}" srcOrd="0" destOrd="0" presId="urn:microsoft.com/office/officeart/2018/5/layout/IconCircleLabelList"/>
    <dgm:cxn modelId="{C39F75FC-02A5-4CE6-8B27-9F2531C71F34}" type="presParOf" srcId="{9B6A91C0-3991-4B54-91A8-4F84C4844114}" destId="{0F36BBF4-02F4-4262-86EE-96E3A8D33C35}" srcOrd="1" destOrd="0" presId="urn:microsoft.com/office/officeart/2018/5/layout/IconCircleLabelList"/>
    <dgm:cxn modelId="{24659828-7BA2-45A3-A13A-584EF6AF71D4}" type="presParOf" srcId="{9B6A91C0-3991-4B54-91A8-4F84C4844114}" destId="{1D96D885-DCED-4963-A5BA-1D8759894EDA}" srcOrd="2" destOrd="0" presId="urn:microsoft.com/office/officeart/2018/5/layout/IconCircleLabelList"/>
    <dgm:cxn modelId="{DCD4D46D-5D9E-4D40-ABD3-BF3E1F9C4055}" type="presParOf" srcId="{9B6A91C0-3991-4B54-91A8-4F84C4844114}" destId="{51D115ED-973F-471A-B711-A300BB825347}" srcOrd="3" destOrd="0" presId="urn:microsoft.com/office/officeart/2018/5/layout/IconCircleLabelList"/>
    <dgm:cxn modelId="{7A961011-6946-420C-ADDF-B187E7B1645C}" type="presParOf" srcId="{705424FF-3748-48D6-99E8-50E4D5BBD22C}" destId="{DCD465E5-7937-473F-B037-BD1E2EF5A9A7}" srcOrd="3" destOrd="0" presId="urn:microsoft.com/office/officeart/2018/5/layout/IconCircleLabelList"/>
    <dgm:cxn modelId="{1515CF25-E555-4652-B4EA-85527BB81056}" type="presParOf" srcId="{705424FF-3748-48D6-99E8-50E4D5BBD22C}" destId="{0E244DD9-BE92-4579-A610-91F8C7697375}" srcOrd="4" destOrd="0" presId="urn:microsoft.com/office/officeart/2018/5/layout/IconCircleLabelList"/>
    <dgm:cxn modelId="{17912481-EE81-4A7D-8FCB-48BC3BD941EB}" type="presParOf" srcId="{0E244DD9-BE92-4579-A610-91F8C7697375}" destId="{CF64F2F9-BD63-4070-A822-485B208ADE14}" srcOrd="0" destOrd="0" presId="urn:microsoft.com/office/officeart/2018/5/layout/IconCircleLabelList"/>
    <dgm:cxn modelId="{F1070EDB-ECED-4D52-A705-0FBB84119EA8}" type="presParOf" srcId="{0E244DD9-BE92-4579-A610-91F8C7697375}" destId="{4606B9BA-3FB3-4BB7-B946-C7468FD9ACAA}" srcOrd="1" destOrd="0" presId="urn:microsoft.com/office/officeart/2018/5/layout/IconCircleLabelList"/>
    <dgm:cxn modelId="{C7DD833C-7FAC-478E-84FA-152BF4450F17}" type="presParOf" srcId="{0E244DD9-BE92-4579-A610-91F8C7697375}" destId="{5F317466-380A-4AB5-90ED-21D730E55742}" srcOrd="2" destOrd="0" presId="urn:microsoft.com/office/officeart/2018/5/layout/IconCircleLabelList"/>
    <dgm:cxn modelId="{1860EE0B-44BE-4F18-BBB7-3904D18DE20A}" type="presParOf" srcId="{0E244DD9-BE92-4579-A610-91F8C7697375}" destId="{8668DBE3-95FA-4A0D-9C21-389C4309F705}" srcOrd="3" destOrd="0" presId="urn:microsoft.com/office/officeart/2018/5/layout/IconCircle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C01E80-9F6C-4BA4-9BDD-D8E2C091B0F7}"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F3BDD4A3-92DF-4CB3-A0FD-619E5A09E5AF}">
      <dgm:prSet/>
      <dgm:spPr/>
      <dgm:t>
        <a:bodyPr/>
        <a:lstStyle/>
        <a:p>
          <a:pPr>
            <a:lnSpc>
              <a:spcPct val="100000"/>
            </a:lnSpc>
          </a:pPr>
          <a:r>
            <a:rPr lang="en-US"/>
            <a:t>This information can be found in the Authority’s ‘Local Offer’ </a:t>
          </a:r>
        </a:p>
      </dgm:t>
    </dgm:pt>
    <dgm:pt modelId="{1D5E114E-69A2-49ED-B9CA-553480CDDAC8}" type="parTrans" cxnId="{80B61BD9-66A4-4639-9C35-6109740548E9}">
      <dgm:prSet/>
      <dgm:spPr/>
      <dgm:t>
        <a:bodyPr/>
        <a:lstStyle/>
        <a:p>
          <a:endParaRPr lang="en-US"/>
        </a:p>
      </dgm:t>
    </dgm:pt>
    <dgm:pt modelId="{FA17B149-3635-48AA-B6FA-3B11AF1DF7CC}" type="sibTrans" cxnId="{80B61BD9-66A4-4639-9C35-6109740548E9}">
      <dgm:prSet/>
      <dgm:spPr/>
      <dgm:t>
        <a:bodyPr/>
        <a:lstStyle/>
        <a:p>
          <a:endParaRPr lang="en-US"/>
        </a:p>
      </dgm:t>
    </dgm:pt>
    <dgm:pt modelId="{BE389920-000B-482A-81F6-B5B24F4C4180}">
      <dgm:prSet/>
      <dgm:spPr/>
      <dgm:t>
        <a:bodyPr/>
        <a:lstStyle/>
        <a:p>
          <a:pPr>
            <a:lnSpc>
              <a:spcPct val="100000"/>
            </a:lnSpc>
          </a:pPr>
          <a:r>
            <a:rPr lang="en-US" u="sng">
              <a:uFillTx/>
              <a:hlinkClick xmlns:r="http://schemas.openxmlformats.org/officeDocument/2006/relationships" r:id="rId1"/>
            </a:rPr>
            <a:t>www.theburydirectory.co.uk</a:t>
          </a:r>
          <a:endParaRPr lang="en-US"/>
        </a:p>
      </dgm:t>
    </dgm:pt>
    <dgm:pt modelId="{FB461DE2-81E8-41AC-A060-B702C2ECECEF}" type="parTrans" cxnId="{2D15F6C4-246C-469D-936E-DE33DA96D62D}">
      <dgm:prSet/>
      <dgm:spPr/>
      <dgm:t>
        <a:bodyPr/>
        <a:lstStyle/>
        <a:p>
          <a:endParaRPr lang="en-US"/>
        </a:p>
      </dgm:t>
    </dgm:pt>
    <dgm:pt modelId="{627FBBBD-34B0-4F7A-9C69-CB929CF1513C}" type="sibTrans" cxnId="{2D15F6C4-246C-469D-936E-DE33DA96D62D}">
      <dgm:prSet/>
      <dgm:spPr/>
      <dgm:t>
        <a:bodyPr/>
        <a:lstStyle/>
        <a:p>
          <a:endParaRPr lang="en-US"/>
        </a:p>
      </dgm:t>
    </dgm:pt>
    <dgm:pt modelId="{F60A6831-9FA8-4818-B9A0-2E4DB68F3708}">
      <dgm:prSet/>
      <dgm:spPr/>
      <dgm:t>
        <a:bodyPr/>
        <a:lstStyle/>
        <a:p>
          <a:pPr>
            <a:lnSpc>
              <a:spcPct val="100000"/>
            </a:lnSpc>
          </a:pPr>
          <a:r>
            <a:rPr lang="en-US" b="1"/>
            <a:t>Provider information </a:t>
          </a:r>
          <a:r>
            <a:rPr lang="en-US"/>
            <a:t>IAS Services provide information, advice and support to disabled children and young people aged 0-25, and those with SEN, and their parents. They are statutory services which means there has to be one in every local authority</a:t>
          </a:r>
        </a:p>
      </dgm:t>
    </dgm:pt>
    <dgm:pt modelId="{FA887EA4-1B2C-4AF9-96A8-91F51C779CEE}" type="parTrans" cxnId="{12718B77-57C9-4928-9125-C3825A2F87EB}">
      <dgm:prSet/>
      <dgm:spPr/>
      <dgm:t>
        <a:bodyPr/>
        <a:lstStyle/>
        <a:p>
          <a:endParaRPr lang="en-US"/>
        </a:p>
      </dgm:t>
    </dgm:pt>
    <dgm:pt modelId="{35D818FC-6591-4A1B-8E05-881C86B2D5DA}" type="sibTrans" cxnId="{12718B77-57C9-4928-9125-C3825A2F87EB}">
      <dgm:prSet/>
      <dgm:spPr/>
      <dgm:t>
        <a:bodyPr/>
        <a:lstStyle/>
        <a:p>
          <a:endParaRPr lang="en-US"/>
        </a:p>
      </dgm:t>
    </dgm:pt>
    <dgm:pt modelId="{7DE4F53F-70E8-4023-8A90-602A2BF22B34}" type="pres">
      <dgm:prSet presAssocID="{31C01E80-9F6C-4BA4-9BDD-D8E2C091B0F7}" presName="root" presStyleCnt="0">
        <dgm:presLayoutVars>
          <dgm:dir/>
          <dgm:resizeHandles val="exact"/>
        </dgm:presLayoutVars>
      </dgm:prSet>
      <dgm:spPr/>
    </dgm:pt>
    <dgm:pt modelId="{CF2837BD-EF2A-46A7-B43A-C67BF872D7AE}" type="pres">
      <dgm:prSet presAssocID="{F3BDD4A3-92DF-4CB3-A0FD-619E5A09E5AF}" presName="compNode" presStyleCnt="0"/>
      <dgm:spPr/>
    </dgm:pt>
    <dgm:pt modelId="{5A8F9814-D024-40D2-9CD7-8C99CF79F1E1}" type="pres">
      <dgm:prSet presAssocID="{F3BDD4A3-92DF-4CB3-A0FD-619E5A09E5AF}"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Link"/>
        </a:ext>
      </dgm:extLst>
    </dgm:pt>
    <dgm:pt modelId="{961247FB-F460-4E9A-A1EB-86203A1497EB}" type="pres">
      <dgm:prSet presAssocID="{F3BDD4A3-92DF-4CB3-A0FD-619E5A09E5AF}" presName="spaceRect" presStyleCnt="0"/>
      <dgm:spPr/>
    </dgm:pt>
    <dgm:pt modelId="{C2867E44-B87C-44E6-A1C0-BC72A3A3222F}" type="pres">
      <dgm:prSet presAssocID="{F3BDD4A3-92DF-4CB3-A0FD-619E5A09E5AF}" presName="textRect" presStyleLbl="revTx" presStyleIdx="0" presStyleCnt="3">
        <dgm:presLayoutVars>
          <dgm:chMax val="1"/>
          <dgm:chPref val="1"/>
        </dgm:presLayoutVars>
      </dgm:prSet>
      <dgm:spPr/>
    </dgm:pt>
    <dgm:pt modelId="{B93C58C0-CBCC-42A7-B487-1A77DFEE7083}" type="pres">
      <dgm:prSet presAssocID="{FA17B149-3635-48AA-B6FA-3B11AF1DF7CC}" presName="sibTrans" presStyleCnt="0"/>
      <dgm:spPr/>
    </dgm:pt>
    <dgm:pt modelId="{BC0F5C82-27A7-44FC-9925-0A5A22442721}" type="pres">
      <dgm:prSet presAssocID="{BE389920-000B-482A-81F6-B5B24F4C4180}" presName="compNode" presStyleCnt="0"/>
      <dgm:spPr/>
    </dgm:pt>
    <dgm:pt modelId="{C90748BF-85B3-4EDD-AE2A-3E9DD6C30761}" type="pres">
      <dgm:prSet presAssocID="{BE389920-000B-482A-81F6-B5B24F4C4180}"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Earth Globe Americas"/>
        </a:ext>
      </dgm:extLst>
    </dgm:pt>
    <dgm:pt modelId="{34D487CA-F01F-4F47-B359-186F631EA8A0}" type="pres">
      <dgm:prSet presAssocID="{BE389920-000B-482A-81F6-B5B24F4C4180}" presName="spaceRect" presStyleCnt="0"/>
      <dgm:spPr/>
    </dgm:pt>
    <dgm:pt modelId="{805789B3-A49A-4192-A95E-3B8E9D9F92EE}" type="pres">
      <dgm:prSet presAssocID="{BE389920-000B-482A-81F6-B5B24F4C4180}" presName="textRect" presStyleLbl="revTx" presStyleIdx="1" presStyleCnt="3">
        <dgm:presLayoutVars>
          <dgm:chMax val="1"/>
          <dgm:chPref val="1"/>
        </dgm:presLayoutVars>
      </dgm:prSet>
      <dgm:spPr/>
    </dgm:pt>
    <dgm:pt modelId="{093DAD0B-115A-42DD-B92A-B6DE768165F2}" type="pres">
      <dgm:prSet presAssocID="{627FBBBD-34B0-4F7A-9C69-CB929CF1513C}" presName="sibTrans" presStyleCnt="0"/>
      <dgm:spPr/>
    </dgm:pt>
    <dgm:pt modelId="{62EF4496-50AE-4BD1-A271-C65D3628B488}" type="pres">
      <dgm:prSet presAssocID="{F60A6831-9FA8-4818-B9A0-2E4DB68F3708}" presName="compNode" presStyleCnt="0"/>
      <dgm:spPr/>
    </dgm:pt>
    <dgm:pt modelId="{3F15031C-F17A-4F49-934F-87C68C12B047}" type="pres">
      <dgm:prSet presAssocID="{F60A6831-9FA8-4818-B9A0-2E4DB68F3708}"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Braille"/>
        </a:ext>
      </dgm:extLst>
    </dgm:pt>
    <dgm:pt modelId="{71474C2C-2748-487E-9F58-065F695C5B8A}" type="pres">
      <dgm:prSet presAssocID="{F60A6831-9FA8-4818-B9A0-2E4DB68F3708}" presName="spaceRect" presStyleCnt="0"/>
      <dgm:spPr/>
    </dgm:pt>
    <dgm:pt modelId="{2FF545AB-5C36-43CF-BCE3-3B638E5D9EE8}" type="pres">
      <dgm:prSet presAssocID="{F60A6831-9FA8-4818-B9A0-2E4DB68F3708}" presName="textRect" presStyleLbl="revTx" presStyleIdx="2" presStyleCnt="3">
        <dgm:presLayoutVars>
          <dgm:chMax val="1"/>
          <dgm:chPref val="1"/>
        </dgm:presLayoutVars>
      </dgm:prSet>
      <dgm:spPr/>
    </dgm:pt>
  </dgm:ptLst>
  <dgm:cxnLst>
    <dgm:cxn modelId="{986C5B00-B6C9-4CE9-8053-9DE906A54199}" type="presOf" srcId="{BE389920-000B-482A-81F6-B5B24F4C4180}" destId="{805789B3-A49A-4192-A95E-3B8E9D9F92EE}" srcOrd="0" destOrd="0" presId="urn:microsoft.com/office/officeart/2018/2/layout/IconLabelList"/>
    <dgm:cxn modelId="{BB339F07-CE1C-4F7A-A547-F0CE70E3AF5A}" type="presOf" srcId="{F60A6831-9FA8-4818-B9A0-2E4DB68F3708}" destId="{2FF545AB-5C36-43CF-BCE3-3B638E5D9EE8}" srcOrd="0" destOrd="0" presId="urn:microsoft.com/office/officeart/2018/2/layout/IconLabelList"/>
    <dgm:cxn modelId="{12718B77-57C9-4928-9125-C3825A2F87EB}" srcId="{31C01E80-9F6C-4BA4-9BDD-D8E2C091B0F7}" destId="{F60A6831-9FA8-4818-B9A0-2E4DB68F3708}" srcOrd="2" destOrd="0" parTransId="{FA887EA4-1B2C-4AF9-96A8-91F51C779CEE}" sibTransId="{35D818FC-6591-4A1B-8E05-881C86B2D5DA}"/>
    <dgm:cxn modelId="{6D8EFCA9-AC24-49DC-8C9E-A884B0462DA6}" type="presOf" srcId="{31C01E80-9F6C-4BA4-9BDD-D8E2C091B0F7}" destId="{7DE4F53F-70E8-4023-8A90-602A2BF22B34}" srcOrd="0" destOrd="0" presId="urn:microsoft.com/office/officeart/2018/2/layout/IconLabelList"/>
    <dgm:cxn modelId="{2D15F6C4-246C-469D-936E-DE33DA96D62D}" srcId="{31C01E80-9F6C-4BA4-9BDD-D8E2C091B0F7}" destId="{BE389920-000B-482A-81F6-B5B24F4C4180}" srcOrd="1" destOrd="0" parTransId="{FB461DE2-81E8-41AC-A060-B702C2ECECEF}" sibTransId="{627FBBBD-34B0-4F7A-9C69-CB929CF1513C}"/>
    <dgm:cxn modelId="{80B61BD9-66A4-4639-9C35-6109740548E9}" srcId="{31C01E80-9F6C-4BA4-9BDD-D8E2C091B0F7}" destId="{F3BDD4A3-92DF-4CB3-A0FD-619E5A09E5AF}" srcOrd="0" destOrd="0" parTransId="{1D5E114E-69A2-49ED-B9CA-553480CDDAC8}" sibTransId="{FA17B149-3635-48AA-B6FA-3B11AF1DF7CC}"/>
    <dgm:cxn modelId="{C28330EB-A712-4F87-9F5D-E39EB442472C}" type="presOf" srcId="{F3BDD4A3-92DF-4CB3-A0FD-619E5A09E5AF}" destId="{C2867E44-B87C-44E6-A1C0-BC72A3A3222F}" srcOrd="0" destOrd="0" presId="urn:microsoft.com/office/officeart/2018/2/layout/IconLabelList"/>
    <dgm:cxn modelId="{A99CB2E2-319C-4724-88ED-E9515B333C7C}" type="presParOf" srcId="{7DE4F53F-70E8-4023-8A90-602A2BF22B34}" destId="{CF2837BD-EF2A-46A7-B43A-C67BF872D7AE}" srcOrd="0" destOrd="0" presId="urn:microsoft.com/office/officeart/2018/2/layout/IconLabelList"/>
    <dgm:cxn modelId="{1C3F4255-FCDE-4FD0-B180-E3B09BD88E53}" type="presParOf" srcId="{CF2837BD-EF2A-46A7-B43A-C67BF872D7AE}" destId="{5A8F9814-D024-40D2-9CD7-8C99CF79F1E1}" srcOrd="0" destOrd="0" presId="urn:microsoft.com/office/officeart/2018/2/layout/IconLabelList"/>
    <dgm:cxn modelId="{846E29B9-7E53-4A0B-823E-C5F882E43B06}" type="presParOf" srcId="{CF2837BD-EF2A-46A7-B43A-C67BF872D7AE}" destId="{961247FB-F460-4E9A-A1EB-86203A1497EB}" srcOrd="1" destOrd="0" presId="urn:microsoft.com/office/officeart/2018/2/layout/IconLabelList"/>
    <dgm:cxn modelId="{495F3E73-238E-4AC4-947D-0870C9F54172}" type="presParOf" srcId="{CF2837BD-EF2A-46A7-B43A-C67BF872D7AE}" destId="{C2867E44-B87C-44E6-A1C0-BC72A3A3222F}" srcOrd="2" destOrd="0" presId="urn:microsoft.com/office/officeart/2018/2/layout/IconLabelList"/>
    <dgm:cxn modelId="{1D06539F-9646-4B69-ACE7-430E2BDCE6BA}" type="presParOf" srcId="{7DE4F53F-70E8-4023-8A90-602A2BF22B34}" destId="{B93C58C0-CBCC-42A7-B487-1A77DFEE7083}" srcOrd="1" destOrd="0" presId="urn:microsoft.com/office/officeart/2018/2/layout/IconLabelList"/>
    <dgm:cxn modelId="{1735AD49-99F6-4418-A455-568E1801E30B}" type="presParOf" srcId="{7DE4F53F-70E8-4023-8A90-602A2BF22B34}" destId="{BC0F5C82-27A7-44FC-9925-0A5A22442721}" srcOrd="2" destOrd="0" presId="urn:microsoft.com/office/officeart/2018/2/layout/IconLabelList"/>
    <dgm:cxn modelId="{75727F29-F2DC-45C4-BE5A-05DEE826BEDB}" type="presParOf" srcId="{BC0F5C82-27A7-44FC-9925-0A5A22442721}" destId="{C90748BF-85B3-4EDD-AE2A-3E9DD6C30761}" srcOrd="0" destOrd="0" presId="urn:microsoft.com/office/officeart/2018/2/layout/IconLabelList"/>
    <dgm:cxn modelId="{80AA6775-DC11-47EC-9774-351C4147C596}" type="presParOf" srcId="{BC0F5C82-27A7-44FC-9925-0A5A22442721}" destId="{34D487CA-F01F-4F47-B359-186F631EA8A0}" srcOrd="1" destOrd="0" presId="urn:microsoft.com/office/officeart/2018/2/layout/IconLabelList"/>
    <dgm:cxn modelId="{B786A5F7-E691-4EDD-B2B2-C3F62AB2FB77}" type="presParOf" srcId="{BC0F5C82-27A7-44FC-9925-0A5A22442721}" destId="{805789B3-A49A-4192-A95E-3B8E9D9F92EE}" srcOrd="2" destOrd="0" presId="urn:microsoft.com/office/officeart/2018/2/layout/IconLabelList"/>
    <dgm:cxn modelId="{A525FD0B-F625-4EFF-B401-3612DECA8D54}" type="presParOf" srcId="{7DE4F53F-70E8-4023-8A90-602A2BF22B34}" destId="{093DAD0B-115A-42DD-B92A-B6DE768165F2}" srcOrd="3" destOrd="0" presId="urn:microsoft.com/office/officeart/2018/2/layout/IconLabelList"/>
    <dgm:cxn modelId="{F9A711D5-DA55-4BCC-AA9F-0C71013BC165}" type="presParOf" srcId="{7DE4F53F-70E8-4023-8A90-602A2BF22B34}" destId="{62EF4496-50AE-4BD1-A271-C65D3628B488}" srcOrd="4" destOrd="0" presId="urn:microsoft.com/office/officeart/2018/2/layout/IconLabelList"/>
    <dgm:cxn modelId="{EFB3F407-487E-4619-B27E-D21170A72624}" type="presParOf" srcId="{62EF4496-50AE-4BD1-A271-C65D3628B488}" destId="{3F15031C-F17A-4F49-934F-87C68C12B047}" srcOrd="0" destOrd="0" presId="urn:microsoft.com/office/officeart/2018/2/layout/IconLabelList"/>
    <dgm:cxn modelId="{583C5E53-971E-4330-A8E0-B78A104B3DBE}" type="presParOf" srcId="{62EF4496-50AE-4BD1-A271-C65D3628B488}" destId="{71474C2C-2748-487E-9F58-065F695C5B8A}" srcOrd="1" destOrd="0" presId="urn:microsoft.com/office/officeart/2018/2/layout/IconLabelList"/>
    <dgm:cxn modelId="{E83B6CFD-3D84-4A63-BA42-F39E56C08F18}" type="presParOf" srcId="{62EF4496-50AE-4BD1-A271-C65D3628B488}" destId="{2FF545AB-5C36-43CF-BCE3-3B638E5D9EE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36361DD-7184-405E-8BDD-198818D8D10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717BBD1-F235-409C-942D-59B6DE2033D5}">
      <dgm:prSet/>
      <dgm:spPr/>
      <dgm:t>
        <a:bodyPr/>
        <a:lstStyle/>
        <a:p>
          <a:r>
            <a:rPr lang="en-US" u="sng">
              <a:uFillTx/>
            </a:rPr>
            <a:t>Transition to High School</a:t>
          </a:r>
          <a:r>
            <a:rPr lang="en-US"/>
            <a:t>  </a:t>
          </a:r>
        </a:p>
      </dgm:t>
    </dgm:pt>
    <dgm:pt modelId="{BD4F7F35-6FF3-41A8-9DC2-54027A87DF4A}" type="parTrans" cxnId="{CFAFC575-0065-4098-90BB-B3F94BEF004C}">
      <dgm:prSet/>
      <dgm:spPr/>
      <dgm:t>
        <a:bodyPr/>
        <a:lstStyle/>
        <a:p>
          <a:endParaRPr lang="en-US"/>
        </a:p>
      </dgm:t>
    </dgm:pt>
    <dgm:pt modelId="{79EF13A5-A94B-473F-B962-397D1F459810}" type="sibTrans" cxnId="{CFAFC575-0065-4098-90BB-B3F94BEF004C}">
      <dgm:prSet/>
      <dgm:spPr/>
      <dgm:t>
        <a:bodyPr/>
        <a:lstStyle/>
        <a:p>
          <a:endParaRPr lang="en-US"/>
        </a:p>
      </dgm:t>
    </dgm:pt>
    <dgm:pt modelId="{3D3E8EBA-3EE6-44E9-8256-DD9D1AB45373}">
      <dgm:prSet/>
      <dgm:spPr/>
      <dgm:t>
        <a:bodyPr/>
        <a:lstStyle/>
        <a:p>
          <a:r>
            <a:rPr lang="en-US"/>
            <a:t>Consideration within the Year 5 Annual Review is made for children with EHCPs about forthcoming transition and choices of High School.</a:t>
          </a:r>
        </a:p>
      </dgm:t>
    </dgm:pt>
    <dgm:pt modelId="{5DA8AABE-9101-46B1-A281-85568ACA3757}" type="parTrans" cxnId="{25922A4D-53E3-4190-8B80-C7794CFA6E2F}">
      <dgm:prSet/>
      <dgm:spPr/>
      <dgm:t>
        <a:bodyPr/>
        <a:lstStyle/>
        <a:p>
          <a:endParaRPr lang="en-US"/>
        </a:p>
      </dgm:t>
    </dgm:pt>
    <dgm:pt modelId="{C0C9E1E4-213F-4A37-B624-9ACA91985DF3}" type="sibTrans" cxnId="{25922A4D-53E3-4190-8B80-C7794CFA6E2F}">
      <dgm:prSet/>
      <dgm:spPr/>
      <dgm:t>
        <a:bodyPr/>
        <a:lstStyle/>
        <a:p>
          <a:endParaRPr lang="en-US"/>
        </a:p>
      </dgm:t>
    </dgm:pt>
    <dgm:pt modelId="{E33C2CD8-AAF0-45EE-A84B-880E14D99985}">
      <dgm:prSet/>
      <dgm:spPr/>
      <dgm:t>
        <a:bodyPr/>
        <a:lstStyle/>
        <a:p>
          <a:r>
            <a:rPr lang="en-US"/>
            <a:t>The SENCo </a:t>
          </a:r>
          <a:r>
            <a:rPr lang="en-US" err="1"/>
            <a:t>organises</a:t>
          </a:r>
          <a:r>
            <a:rPr lang="en-US"/>
            <a:t> a meeting with the High School SENCo</a:t>
          </a:r>
          <a:r>
            <a:rPr lang="en-GB"/>
            <a:t> and Year 6 teachers</a:t>
          </a:r>
          <a:r>
            <a:rPr lang="en-US"/>
            <a:t> to share </a:t>
          </a:r>
          <a:r>
            <a:rPr lang="en-GB"/>
            <a:t>background pupil profile </a:t>
          </a:r>
          <a:r>
            <a:rPr lang="en-US"/>
            <a:t>information</a:t>
          </a:r>
          <a:r>
            <a:rPr lang="en-GB"/>
            <a:t> about individuals needs, strengths and  learning styles. </a:t>
          </a:r>
          <a:endParaRPr lang="en-US"/>
        </a:p>
      </dgm:t>
    </dgm:pt>
    <dgm:pt modelId="{817167CA-FC09-4C07-B446-136AAFF40C92}" type="parTrans" cxnId="{9EFFE7DD-FF49-45BA-BF66-3BD35EC18658}">
      <dgm:prSet/>
      <dgm:spPr/>
      <dgm:t>
        <a:bodyPr/>
        <a:lstStyle/>
        <a:p>
          <a:endParaRPr lang="en-US"/>
        </a:p>
      </dgm:t>
    </dgm:pt>
    <dgm:pt modelId="{06A134CD-8F9D-469B-B6A4-072876D6FFEE}" type="sibTrans" cxnId="{9EFFE7DD-FF49-45BA-BF66-3BD35EC18658}">
      <dgm:prSet/>
      <dgm:spPr/>
      <dgm:t>
        <a:bodyPr/>
        <a:lstStyle/>
        <a:p>
          <a:endParaRPr lang="en-US"/>
        </a:p>
      </dgm:t>
    </dgm:pt>
    <dgm:pt modelId="{D07995B3-D98F-4EE9-AD7B-0B225A0E2975}">
      <dgm:prSet/>
      <dgm:spPr/>
      <dgm:t>
        <a:bodyPr/>
        <a:lstStyle/>
        <a:p>
          <a:r>
            <a:rPr lang="en-US"/>
            <a:t>The SENCo shares information on any SEN pupils who may require ‘Special School’ education </a:t>
          </a:r>
          <a:r>
            <a:rPr lang="en-US" err="1"/>
            <a:t>i.e</a:t>
          </a:r>
          <a:r>
            <a:rPr lang="en-US"/>
            <a:t>, Elms Bank, to arrange admission and assessment if required.</a:t>
          </a:r>
        </a:p>
      </dgm:t>
    </dgm:pt>
    <dgm:pt modelId="{B5D5C98B-AEB0-450A-9F63-85696C231C2F}" type="parTrans" cxnId="{0940651D-034B-4A7C-AF94-8C7DBEF1EDA5}">
      <dgm:prSet/>
      <dgm:spPr/>
      <dgm:t>
        <a:bodyPr/>
        <a:lstStyle/>
        <a:p>
          <a:endParaRPr lang="en-US"/>
        </a:p>
      </dgm:t>
    </dgm:pt>
    <dgm:pt modelId="{258B93C6-2D46-477F-AD50-92927E3B5AAF}" type="sibTrans" cxnId="{0940651D-034B-4A7C-AF94-8C7DBEF1EDA5}">
      <dgm:prSet/>
      <dgm:spPr/>
      <dgm:t>
        <a:bodyPr/>
        <a:lstStyle/>
        <a:p>
          <a:endParaRPr lang="en-US"/>
        </a:p>
      </dgm:t>
    </dgm:pt>
    <dgm:pt modelId="{54A4B2FF-4DDC-4794-95CB-115C8EF01698}">
      <dgm:prSet/>
      <dgm:spPr/>
      <dgm:t>
        <a:bodyPr/>
        <a:lstStyle/>
        <a:p>
          <a:r>
            <a:rPr lang="en-US"/>
            <a:t>Extra transition days are arranged with High Schools for SEN pupils.</a:t>
          </a:r>
        </a:p>
      </dgm:t>
    </dgm:pt>
    <dgm:pt modelId="{89F15019-F83A-48A3-B914-A44D5B9FBCB0}" type="parTrans" cxnId="{874CC43A-1940-426E-AB7A-E73F722FFC54}">
      <dgm:prSet/>
      <dgm:spPr/>
      <dgm:t>
        <a:bodyPr/>
        <a:lstStyle/>
        <a:p>
          <a:endParaRPr lang="en-US"/>
        </a:p>
      </dgm:t>
    </dgm:pt>
    <dgm:pt modelId="{779950B7-A0AA-4892-9C04-8970A58562A9}" type="sibTrans" cxnId="{874CC43A-1940-426E-AB7A-E73F722FFC54}">
      <dgm:prSet/>
      <dgm:spPr/>
      <dgm:t>
        <a:bodyPr/>
        <a:lstStyle/>
        <a:p>
          <a:endParaRPr lang="en-US"/>
        </a:p>
      </dgm:t>
    </dgm:pt>
    <dgm:pt modelId="{86C58DD1-51BD-41BA-8B7C-EDA7C82884BA}">
      <dgm:prSet/>
      <dgm:spPr/>
      <dgm:t>
        <a:bodyPr/>
        <a:lstStyle/>
        <a:p>
          <a:r>
            <a:rPr lang="en-US"/>
            <a:t>The high school SENC</a:t>
          </a:r>
          <a:r>
            <a:rPr lang="en-GB"/>
            <a:t>o</a:t>
          </a:r>
          <a:r>
            <a:rPr lang="en-US"/>
            <a:t> or SSA may meet with Year 6 teacher and any pupils that may need extra support with transition.</a:t>
          </a:r>
        </a:p>
      </dgm:t>
    </dgm:pt>
    <dgm:pt modelId="{52A43E1F-9EF1-4BA0-ACCC-7837116040FB}" type="parTrans" cxnId="{985A14A5-3AC2-49BE-87F7-2278AF26AE2D}">
      <dgm:prSet/>
      <dgm:spPr/>
      <dgm:t>
        <a:bodyPr/>
        <a:lstStyle/>
        <a:p>
          <a:endParaRPr lang="en-US"/>
        </a:p>
      </dgm:t>
    </dgm:pt>
    <dgm:pt modelId="{270857B4-2E0A-48D2-A6B1-ECD5CEB2802F}" type="sibTrans" cxnId="{985A14A5-3AC2-49BE-87F7-2278AF26AE2D}">
      <dgm:prSet/>
      <dgm:spPr/>
      <dgm:t>
        <a:bodyPr/>
        <a:lstStyle/>
        <a:p>
          <a:endParaRPr lang="en-US"/>
        </a:p>
      </dgm:t>
    </dgm:pt>
    <dgm:pt modelId="{369CA9F5-72FB-45E0-ABCA-75A9032E28A3}">
      <dgm:prSet/>
      <dgm:spPr/>
      <dgm:t>
        <a:bodyPr/>
        <a:lstStyle/>
        <a:p>
          <a:r>
            <a:rPr lang="en-US"/>
            <a:t>All pupils attend ‘Move up Days’ to their chosen High School.</a:t>
          </a:r>
        </a:p>
      </dgm:t>
    </dgm:pt>
    <dgm:pt modelId="{BDD9E9D2-D718-49C7-806B-BD196E4B28B5}" type="parTrans" cxnId="{0F7F3952-4319-4F71-B438-2777E5D33D7C}">
      <dgm:prSet/>
      <dgm:spPr/>
      <dgm:t>
        <a:bodyPr/>
        <a:lstStyle/>
        <a:p>
          <a:endParaRPr lang="en-US"/>
        </a:p>
      </dgm:t>
    </dgm:pt>
    <dgm:pt modelId="{77D586B9-74BA-4144-BDC6-52AD0201B54D}" type="sibTrans" cxnId="{0F7F3952-4319-4F71-B438-2777E5D33D7C}">
      <dgm:prSet/>
      <dgm:spPr/>
      <dgm:t>
        <a:bodyPr/>
        <a:lstStyle/>
        <a:p>
          <a:endParaRPr lang="en-US"/>
        </a:p>
      </dgm:t>
    </dgm:pt>
    <dgm:pt modelId="{E55D2B1D-5B63-4369-95F6-B6FF08BFFF27}">
      <dgm:prSet/>
      <dgm:spPr/>
      <dgm:t>
        <a:bodyPr/>
        <a:lstStyle/>
        <a:p>
          <a:r>
            <a:rPr lang="en-US"/>
            <a:t>Information is passed up to High Schools, which includes attainment levels, medical and SEN information</a:t>
          </a:r>
        </a:p>
      </dgm:t>
    </dgm:pt>
    <dgm:pt modelId="{A3F91A77-BF26-43C2-9AA3-D260AE26D5A7}" type="parTrans" cxnId="{31C8783F-00CC-4C8D-A43A-5A2A6CE7378D}">
      <dgm:prSet/>
      <dgm:spPr/>
      <dgm:t>
        <a:bodyPr/>
        <a:lstStyle/>
        <a:p>
          <a:endParaRPr lang="en-US"/>
        </a:p>
      </dgm:t>
    </dgm:pt>
    <dgm:pt modelId="{3164D3CC-0DAC-45F6-A16D-7E5C22DBDDE3}" type="sibTrans" cxnId="{31C8783F-00CC-4C8D-A43A-5A2A6CE7378D}">
      <dgm:prSet/>
      <dgm:spPr/>
      <dgm:t>
        <a:bodyPr/>
        <a:lstStyle/>
        <a:p>
          <a:endParaRPr lang="en-US"/>
        </a:p>
      </dgm:t>
    </dgm:pt>
    <dgm:pt modelId="{54EAAF4D-E2E1-49CE-BC6B-7B612860219A}">
      <dgm:prSet phldr="0"/>
      <dgm:spPr/>
      <dgm:t>
        <a:bodyPr/>
        <a:lstStyle/>
        <a:p>
          <a:pPr rtl="0"/>
          <a:r>
            <a:rPr lang="en-US">
              <a:latin typeface="Calibri Light" panose="020F0302020204030204"/>
            </a:rPr>
            <a:t>Transition interventions- moving on up </a:t>
          </a:r>
          <a:endParaRPr lang="en-US"/>
        </a:p>
      </dgm:t>
    </dgm:pt>
    <dgm:pt modelId="{064949F7-0A36-4AB3-A488-CF7DA8E0A2E5}" type="parTrans" cxnId="{658CF6D6-80BE-482F-B4AE-BA713EF31C70}">
      <dgm:prSet/>
      <dgm:spPr/>
      <dgm:t>
        <a:bodyPr/>
        <a:lstStyle/>
        <a:p>
          <a:endParaRPr lang="en-US"/>
        </a:p>
      </dgm:t>
    </dgm:pt>
    <dgm:pt modelId="{D9F39B91-941A-4139-A3BF-9D0F6748EFCB}" type="sibTrans" cxnId="{658CF6D6-80BE-482F-B4AE-BA713EF31C70}">
      <dgm:prSet/>
      <dgm:spPr/>
      <dgm:t>
        <a:bodyPr/>
        <a:lstStyle/>
        <a:p>
          <a:endParaRPr lang="en-US"/>
        </a:p>
      </dgm:t>
    </dgm:pt>
    <dgm:pt modelId="{54C5C29D-98C3-4043-90E1-772C24A33446}">
      <dgm:prSet phldr="0"/>
      <dgm:spPr/>
      <dgm:t>
        <a:bodyPr/>
        <a:lstStyle/>
        <a:p>
          <a:pPr rtl="0"/>
          <a:r>
            <a:rPr lang="en-US">
              <a:latin typeface="Calibri Light" panose="020F0302020204030204"/>
            </a:rPr>
            <a:t>Specific worries/ social interventions</a:t>
          </a:r>
        </a:p>
      </dgm:t>
    </dgm:pt>
    <dgm:pt modelId="{B91970C9-F1D6-4C20-A64B-73DFCEC34D6D}" type="parTrans" cxnId="{D2524383-8C7B-40D6-BF35-2FEA8AF75CD6}">
      <dgm:prSet/>
      <dgm:spPr/>
    </dgm:pt>
    <dgm:pt modelId="{605ADD89-FB9F-473F-A962-B342176FD2A7}" type="sibTrans" cxnId="{D2524383-8C7B-40D6-BF35-2FEA8AF75CD6}">
      <dgm:prSet/>
      <dgm:spPr/>
    </dgm:pt>
    <dgm:pt modelId="{957839E0-7C73-4427-A1D3-BDB22CCBE09A}" type="pres">
      <dgm:prSet presAssocID="{736361DD-7184-405E-8BDD-198818D8D102}" presName="linear" presStyleCnt="0">
        <dgm:presLayoutVars>
          <dgm:animLvl val="lvl"/>
          <dgm:resizeHandles val="exact"/>
        </dgm:presLayoutVars>
      </dgm:prSet>
      <dgm:spPr/>
    </dgm:pt>
    <dgm:pt modelId="{B140C0A2-BB95-4325-B815-18D47693F198}" type="pres">
      <dgm:prSet presAssocID="{D717BBD1-F235-409C-942D-59B6DE2033D5}" presName="parentText" presStyleLbl="node1" presStyleIdx="0" presStyleCnt="1">
        <dgm:presLayoutVars>
          <dgm:chMax val="0"/>
          <dgm:bulletEnabled val="1"/>
        </dgm:presLayoutVars>
      </dgm:prSet>
      <dgm:spPr/>
    </dgm:pt>
    <dgm:pt modelId="{F5FDC392-9115-403A-8B62-B65DB13A92B0}" type="pres">
      <dgm:prSet presAssocID="{D717BBD1-F235-409C-942D-59B6DE2033D5}" presName="childText" presStyleLbl="revTx" presStyleIdx="0" presStyleCnt="1">
        <dgm:presLayoutVars>
          <dgm:bulletEnabled val="1"/>
        </dgm:presLayoutVars>
      </dgm:prSet>
      <dgm:spPr/>
    </dgm:pt>
  </dgm:ptLst>
  <dgm:cxnLst>
    <dgm:cxn modelId="{4D7D5603-4A0C-4B31-A885-371A5B026DDA}" type="presOf" srcId="{D717BBD1-F235-409C-942D-59B6DE2033D5}" destId="{B140C0A2-BB95-4325-B815-18D47693F198}" srcOrd="0" destOrd="0" presId="urn:microsoft.com/office/officeart/2005/8/layout/vList2"/>
    <dgm:cxn modelId="{D69F4505-34B6-47BF-B631-CBA92EA0C034}" type="presOf" srcId="{D07995B3-D98F-4EE9-AD7B-0B225A0E2975}" destId="{F5FDC392-9115-403A-8B62-B65DB13A92B0}" srcOrd="0" destOrd="2" presId="urn:microsoft.com/office/officeart/2005/8/layout/vList2"/>
    <dgm:cxn modelId="{2B40D210-2503-4E6F-A82A-9D0DC2CECEC7}" type="presOf" srcId="{3D3E8EBA-3EE6-44E9-8256-DD9D1AB45373}" destId="{F5FDC392-9115-403A-8B62-B65DB13A92B0}" srcOrd="0" destOrd="0" presId="urn:microsoft.com/office/officeart/2005/8/layout/vList2"/>
    <dgm:cxn modelId="{0940651D-034B-4A7C-AF94-8C7DBEF1EDA5}" srcId="{D717BBD1-F235-409C-942D-59B6DE2033D5}" destId="{D07995B3-D98F-4EE9-AD7B-0B225A0E2975}" srcOrd="2" destOrd="0" parTransId="{B5D5C98B-AEB0-450A-9F63-85696C231C2F}" sibTransId="{258B93C6-2D46-477F-AD50-92927E3B5AAF}"/>
    <dgm:cxn modelId="{DCD2892F-FE5F-4DB3-9B27-18C3C6905C9A}" type="presOf" srcId="{54C5C29D-98C3-4043-90E1-772C24A33446}" destId="{F5FDC392-9115-403A-8B62-B65DB13A92B0}" srcOrd="0" destOrd="8" presId="urn:microsoft.com/office/officeart/2005/8/layout/vList2"/>
    <dgm:cxn modelId="{6DE4ED31-93E7-455F-B7F6-EE8B4B061091}" type="presOf" srcId="{736361DD-7184-405E-8BDD-198818D8D102}" destId="{957839E0-7C73-4427-A1D3-BDB22CCBE09A}" srcOrd="0" destOrd="0" presId="urn:microsoft.com/office/officeart/2005/8/layout/vList2"/>
    <dgm:cxn modelId="{DB0D4E36-3DF5-4CCB-A70B-68850A99F0F9}" type="presOf" srcId="{54A4B2FF-4DDC-4794-95CB-115C8EF01698}" destId="{F5FDC392-9115-403A-8B62-B65DB13A92B0}" srcOrd="0" destOrd="3" presId="urn:microsoft.com/office/officeart/2005/8/layout/vList2"/>
    <dgm:cxn modelId="{4969F438-42AE-47F0-B5AF-0BEA92141AB8}" type="presOf" srcId="{369CA9F5-72FB-45E0-ABCA-75A9032E28A3}" destId="{F5FDC392-9115-403A-8B62-B65DB13A92B0}" srcOrd="0" destOrd="5" presId="urn:microsoft.com/office/officeart/2005/8/layout/vList2"/>
    <dgm:cxn modelId="{874CC43A-1940-426E-AB7A-E73F722FFC54}" srcId="{D717BBD1-F235-409C-942D-59B6DE2033D5}" destId="{54A4B2FF-4DDC-4794-95CB-115C8EF01698}" srcOrd="3" destOrd="0" parTransId="{89F15019-F83A-48A3-B914-A44D5B9FBCB0}" sibTransId="{779950B7-A0AA-4892-9C04-8970A58562A9}"/>
    <dgm:cxn modelId="{31C8783F-00CC-4C8D-A43A-5A2A6CE7378D}" srcId="{D717BBD1-F235-409C-942D-59B6DE2033D5}" destId="{E55D2B1D-5B63-4369-95F6-B6FF08BFFF27}" srcOrd="6" destOrd="0" parTransId="{A3F91A77-BF26-43C2-9AA3-D260AE26D5A7}" sibTransId="{3164D3CC-0DAC-45F6-A16D-7E5C22DBDDE3}"/>
    <dgm:cxn modelId="{9E073447-F9DE-4AB5-B59F-7A3D03A42592}" type="presOf" srcId="{E33C2CD8-AAF0-45EE-A84B-880E14D99985}" destId="{F5FDC392-9115-403A-8B62-B65DB13A92B0}" srcOrd="0" destOrd="1" presId="urn:microsoft.com/office/officeart/2005/8/layout/vList2"/>
    <dgm:cxn modelId="{25922A4D-53E3-4190-8B80-C7794CFA6E2F}" srcId="{D717BBD1-F235-409C-942D-59B6DE2033D5}" destId="{3D3E8EBA-3EE6-44E9-8256-DD9D1AB45373}" srcOrd="0" destOrd="0" parTransId="{5DA8AABE-9101-46B1-A281-85568ACA3757}" sibTransId="{C0C9E1E4-213F-4A37-B624-9ACA91985DF3}"/>
    <dgm:cxn modelId="{0F7F3952-4319-4F71-B438-2777E5D33D7C}" srcId="{D717BBD1-F235-409C-942D-59B6DE2033D5}" destId="{369CA9F5-72FB-45E0-ABCA-75A9032E28A3}" srcOrd="5" destOrd="0" parTransId="{BDD9E9D2-D718-49C7-806B-BD196E4B28B5}" sibTransId="{77D586B9-74BA-4144-BDC6-52AD0201B54D}"/>
    <dgm:cxn modelId="{CFAFC575-0065-4098-90BB-B3F94BEF004C}" srcId="{736361DD-7184-405E-8BDD-198818D8D102}" destId="{D717BBD1-F235-409C-942D-59B6DE2033D5}" srcOrd="0" destOrd="0" parTransId="{BD4F7F35-6FF3-41A8-9DC2-54027A87DF4A}" sibTransId="{79EF13A5-A94B-473F-B962-397D1F459810}"/>
    <dgm:cxn modelId="{D2524383-8C7B-40D6-BF35-2FEA8AF75CD6}" srcId="{D717BBD1-F235-409C-942D-59B6DE2033D5}" destId="{54C5C29D-98C3-4043-90E1-772C24A33446}" srcOrd="8" destOrd="0" parTransId="{B91970C9-F1D6-4C20-A64B-73DFCEC34D6D}" sibTransId="{605ADD89-FB9F-473F-A962-B342176FD2A7}"/>
    <dgm:cxn modelId="{985A14A5-3AC2-49BE-87F7-2278AF26AE2D}" srcId="{D717BBD1-F235-409C-942D-59B6DE2033D5}" destId="{86C58DD1-51BD-41BA-8B7C-EDA7C82884BA}" srcOrd="4" destOrd="0" parTransId="{52A43E1F-9EF1-4BA0-ACCC-7837116040FB}" sibTransId="{270857B4-2E0A-48D2-A6B1-ECD5CEB2802F}"/>
    <dgm:cxn modelId="{CC9F28A5-09CD-498B-AF73-58BF48E08EBB}" type="presOf" srcId="{54EAAF4D-E2E1-49CE-BC6B-7B612860219A}" destId="{F5FDC392-9115-403A-8B62-B65DB13A92B0}" srcOrd="0" destOrd="7" presId="urn:microsoft.com/office/officeart/2005/8/layout/vList2"/>
    <dgm:cxn modelId="{658CF6D6-80BE-482F-B4AE-BA713EF31C70}" srcId="{D717BBD1-F235-409C-942D-59B6DE2033D5}" destId="{54EAAF4D-E2E1-49CE-BC6B-7B612860219A}" srcOrd="7" destOrd="0" parTransId="{064949F7-0A36-4AB3-A488-CF7DA8E0A2E5}" sibTransId="{D9F39B91-941A-4139-A3BF-9D0F6748EFCB}"/>
    <dgm:cxn modelId="{9EFFE7DD-FF49-45BA-BF66-3BD35EC18658}" srcId="{D717BBD1-F235-409C-942D-59B6DE2033D5}" destId="{E33C2CD8-AAF0-45EE-A84B-880E14D99985}" srcOrd="1" destOrd="0" parTransId="{817167CA-FC09-4C07-B446-136AAFF40C92}" sibTransId="{06A134CD-8F9D-469B-B6A4-072876D6FFEE}"/>
    <dgm:cxn modelId="{D0CB8BF5-874E-4C16-BDF8-9033A7099844}" type="presOf" srcId="{86C58DD1-51BD-41BA-8B7C-EDA7C82884BA}" destId="{F5FDC392-9115-403A-8B62-B65DB13A92B0}" srcOrd="0" destOrd="4" presId="urn:microsoft.com/office/officeart/2005/8/layout/vList2"/>
    <dgm:cxn modelId="{1A3417FD-550B-4895-AC23-118985A3D45D}" type="presOf" srcId="{E55D2B1D-5B63-4369-95F6-B6FF08BFFF27}" destId="{F5FDC392-9115-403A-8B62-B65DB13A92B0}" srcOrd="0" destOrd="6" presId="urn:microsoft.com/office/officeart/2005/8/layout/vList2"/>
    <dgm:cxn modelId="{6AFB150B-5E08-42F3-BC25-E0F16870B569}" type="presParOf" srcId="{957839E0-7C73-4427-A1D3-BDB22CCBE09A}" destId="{B140C0A2-BB95-4325-B815-18D47693F198}" srcOrd="0" destOrd="0" presId="urn:microsoft.com/office/officeart/2005/8/layout/vList2"/>
    <dgm:cxn modelId="{C12B582B-A601-4D70-B371-8878A522CADF}" type="presParOf" srcId="{957839E0-7C73-4427-A1D3-BDB22CCBE09A}" destId="{F5FDC392-9115-403A-8B62-B65DB13A92B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BBA8A-7FAE-4AE2-A966-90E76A366C95}">
      <dsp:nvSpPr>
        <dsp:cNvPr id="0" name=""/>
        <dsp:cNvSpPr/>
      </dsp:nvSpPr>
      <dsp:spPr>
        <a:xfrm>
          <a:off x="0" y="0"/>
          <a:ext cx="6463810" cy="1088358"/>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From June 2024 school will be using </a:t>
          </a:r>
          <a:r>
            <a:rPr lang="en-GB" sz="1100" kern="1200" dirty="0"/>
            <a:t>'I track’</a:t>
          </a:r>
          <a:r>
            <a:rPr lang="en-US" sz="1100" kern="1200" dirty="0"/>
            <a:t>  which helps teachers track steps of progress and attainment and highlights children who are making less than the expected steps of progress in any areas of learning. For pupils working considerably below expected levels their individual, smaller steps of progress can be assessed through ‘</a:t>
          </a:r>
          <a:r>
            <a:rPr lang="en-US" sz="1100" kern="1200" dirty="0" err="1"/>
            <a:t>Piv</a:t>
          </a:r>
          <a:r>
            <a:rPr lang="en-GB" sz="1100" kern="1200" dirty="0"/>
            <a:t>a</a:t>
          </a:r>
          <a:r>
            <a:rPr lang="en-US" sz="1100" kern="1200" dirty="0" err="1"/>
            <a:t>ts’</a:t>
          </a:r>
          <a:r>
            <a:rPr lang="en-US" sz="1100" kern="1200" dirty="0"/>
            <a:t> which</a:t>
          </a:r>
          <a:r>
            <a:rPr lang="en-GB" sz="1100" kern="1200" dirty="0"/>
            <a:t> provides a structured approach to assessing, planning for learning, tracking and measuring small steps in attainment.</a:t>
          </a:r>
          <a:endParaRPr lang="en-US" sz="1100" kern="1200" dirty="0"/>
        </a:p>
      </dsp:txBody>
      <dsp:txXfrm>
        <a:off x="31877" y="31877"/>
        <a:ext cx="5162048" cy="1024604"/>
      </dsp:txXfrm>
    </dsp:sp>
    <dsp:sp modelId="{2BABA616-CAE9-4594-A558-6ADD553A0CF4}">
      <dsp:nvSpPr>
        <dsp:cNvPr id="0" name=""/>
        <dsp:cNvSpPr/>
      </dsp:nvSpPr>
      <dsp:spPr>
        <a:xfrm>
          <a:off x="482687" y="1239519"/>
          <a:ext cx="6463810" cy="1088358"/>
        </a:xfrm>
        <a:prstGeom prst="roundRect">
          <a:avLst>
            <a:gd name="adj" fmla="val 10000"/>
          </a:avLst>
        </a:prstGeom>
        <a:solidFill>
          <a:schemeClr val="accent2">
            <a:hueOff val="-777537"/>
            <a:satOff val="-4113"/>
            <a:lumOff val="-156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Class teachers meet regularly with the Assessment Co-</a:t>
          </a:r>
          <a:r>
            <a:rPr lang="en-US" sz="1100" kern="1200" dirty="0" err="1"/>
            <a:t>ordinator</a:t>
          </a:r>
          <a:r>
            <a:rPr lang="en-US" sz="1100" kern="1200" dirty="0"/>
            <a:t> and SENCo, to discuss the progress of the children within their classes. This meeting helps highlight the progress that children are making and opens discussions about actions or interventions that may need to be put in place to support further progression. </a:t>
          </a:r>
        </a:p>
      </dsp:txBody>
      <dsp:txXfrm>
        <a:off x="514564" y="1271396"/>
        <a:ext cx="5209936" cy="1024604"/>
      </dsp:txXfrm>
    </dsp:sp>
    <dsp:sp modelId="{2A31D228-879A-4D85-AAA7-47C4B2D29815}">
      <dsp:nvSpPr>
        <dsp:cNvPr id="0" name=""/>
        <dsp:cNvSpPr/>
      </dsp:nvSpPr>
      <dsp:spPr>
        <a:xfrm>
          <a:off x="965374" y="2479039"/>
          <a:ext cx="6463810" cy="1088358"/>
        </a:xfrm>
        <a:prstGeom prst="roundRect">
          <a:avLst>
            <a:gd name="adj" fmla="val 10000"/>
          </a:avLst>
        </a:prstGeom>
        <a:solidFill>
          <a:schemeClr val="accent2">
            <a:hueOff val="-1555074"/>
            <a:satOff val="-8227"/>
            <a:lumOff val="-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At times, the SEN team may also use specific screening tests if there is a particular concern, such as being at risk of dyslexia. </a:t>
          </a:r>
        </a:p>
      </dsp:txBody>
      <dsp:txXfrm>
        <a:off x="997251" y="2510916"/>
        <a:ext cx="5209936" cy="1024604"/>
      </dsp:txXfrm>
    </dsp:sp>
    <dsp:sp modelId="{9D4F165F-10B7-49DB-8145-869BDB3F455F}">
      <dsp:nvSpPr>
        <dsp:cNvPr id="0" name=""/>
        <dsp:cNvSpPr/>
      </dsp:nvSpPr>
      <dsp:spPr>
        <a:xfrm>
          <a:off x="1448061" y="3718559"/>
          <a:ext cx="6463810" cy="1088358"/>
        </a:xfrm>
        <a:prstGeom prst="roundRect">
          <a:avLst>
            <a:gd name="adj" fmla="val 10000"/>
          </a:avLst>
        </a:prstGeom>
        <a:solidFill>
          <a:schemeClr val="accent2">
            <a:hueOff val="-2332611"/>
            <a:satOff val="-12340"/>
            <a:lumOff val="-470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rtl="0">
            <a:lnSpc>
              <a:spcPct val="90000"/>
            </a:lnSpc>
            <a:spcBef>
              <a:spcPct val="0"/>
            </a:spcBef>
            <a:spcAft>
              <a:spcPct val="35000"/>
            </a:spcAft>
            <a:buNone/>
          </a:pPr>
          <a:r>
            <a:rPr lang="en-US" sz="1100" kern="1200" dirty="0"/>
            <a:t>Through</a:t>
          </a:r>
          <a:r>
            <a:rPr lang="en-US" sz="1100" kern="1200" dirty="0">
              <a:latin typeface="Calibri Light" panose="020F0302020204030204"/>
            </a:rPr>
            <a:t> inclusion</a:t>
          </a:r>
          <a:r>
            <a:rPr lang="en-US" sz="1100" kern="1200" dirty="0"/>
            <a:t> </a:t>
          </a:r>
          <a:r>
            <a:rPr lang="en-US" sz="1100" kern="1200" dirty="0">
              <a:latin typeface="Calibri Light" panose="020F0302020204030204"/>
            </a:rPr>
            <a:t>support from inclusion services </a:t>
          </a:r>
          <a:r>
            <a:rPr lang="en-US" sz="1100" kern="1200" dirty="0"/>
            <a:t>- </a:t>
          </a:r>
          <a:r>
            <a:rPr lang="en-US" sz="1100" kern="1200" dirty="0">
              <a:latin typeface="Calibri Light" panose="020F0302020204030204"/>
            </a:rPr>
            <a:t>by</a:t>
          </a:r>
          <a:r>
            <a:rPr lang="en-US" sz="1100" kern="1200" dirty="0"/>
            <a:t> completing assessments and observations on request from school and parents. </a:t>
          </a:r>
        </a:p>
      </dsp:txBody>
      <dsp:txXfrm>
        <a:off x="1479938" y="3750436"/>
        <a:ext cx="5209936" cy="1024604"/>
      </dsp:txXfrm>
    </dsp:sp>
    <dsp:sp modelId="{55890037-658C-4D14-BF84-0F60E0404D3B}">
      <dsp:nvSpPr>
        <dsp:cNvPr id="0" name=""/>
        <dsp:cNvSpPr/>
      </dsp:nvSpPr>
      <dsp:spPr>
        <a:xfrm>
          <a:off x="1930748" y="4958079"/>
          <a:ext cx="6463810" cy="1088358"/>
        </a:xfrm>
        <a:prstGeom prst="roundRect">
          <a:avLst>
            <a:gd name="adj" fmla="val 10000"/>
          </a:avLst>
        </a:prstGeom>
        <a:solidFill>
          <a:schemeClr val="accent2">
            <a:hueOff val="-3110148"/>
            <a:satOff val="-16453"/>
            <a:lumOff val="-627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Our school</a:t>
          </a:r>
          <a:r>
            <a:rPr lang="en-GB" sz="1100" kern="1200" dirty="0"/>
            <a:t> also</a:t>
          </a:r>
          <a:r>
            <a:rPr lang="en-US" sz="1100" kern="1200" dirty="0"/>
            <a:t> ha</a:t>
          </a:r>
          <a:r>
            <a:rPr lang="en-GB" sz="1100" kern="1200" dirty="0"/>
            <a:t>s</a:t>
          </a:r>
          <a:r>
            <a:rPr lang="en-US" sz="1100" kern="1200" dirty="0"/>
            <a:t> access to support and </a:t>
          </a:r>
          <a:r>
            <a:rPr lang="en-US" sz="1100" kern="1200" dirty="0">
              <a:latin typeface="Calibri Light" panose="020F0302020204030204"/>
            </a:rPr>
            <a:t>advice</a:t>
          </a:r>
          <a:r>
            <a:rPr lang="en-US" sz="1100" kern="1200" dirty="0"/>
            <a:t> from an Educational Psychologist, multi-agency panels and outside agencies  who can be referred to for further consultation, screening and assessment when needed for more complex concerns once the notice, check and try has been completed. </a:t>
          </a:r>
        </a:p>
      </dsp:txBody>
      <dsp:txXfrm>
        <a:off x="1962625" y="4989956"/>
        <a:ext cx="5209936" cy="1024604"/>
      </dsp:txXfrm>
    </dsp:sp>
    <dsp:sp modelId="{9B7984D0-B586-4329-ACA9-E7707A9E891E}">
      <dsp:nvSpPr>
        <dsp:cNvPr id="0" name=""/>
        <dsp:cNvSpPr/>
      </dsp:nvSpPr>
      <dsp:spPr>
        <a:xfrm>
          <a:off x="5756377" y="795106"/>
          <a:ext cx="707433" cy="707433"/>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5915549" y="795106"/>
        <a:ext cx="389089" cy="532343"/>
      </dsp:txXfrm>
    </dsp:sp>
    <dsp:sp modelId="{913F3416-C919-4440-9DAF-541CCA26CC22}">
      <dsp:nvSpPr>
        <dsp:cNvPr id="0" name=""/>
        <dsp:cNvSpPr/>
      </dsp:nvSpPr>
      <dsp:spPr>
        <a:xfrm>
          <a:off x="6239064" y="2034626"/>
          <a:ext cx="707433" cy="707433"/>
        </a:xfrm>
        <a:prstGeom prst="downArrow">
          <a:avLst>
            <a:gd name="adj1" fmla="val 55000"/>
            <a:gd name="adj2" fmla="val 45000"/>
          </a:avLst>
        </a:prstGeom>
        <a:solidFill>
          <a:schemeClr val="accent2">
            <a:tint val="40000"/>
            <a:alpha val="90000"/>
            <a:hueOff val="-1290454"/>
            <a:satOff val="-6377"/>
            <a:lumOff val="-642"/>
            <a:alphaOff val="0"/>
          </a:schemeClr>
        </a:solidFill>
        <a:ln w="19050" cap="rnd" cmpd="sng" algn="ctr">
          <a:solidFill>
            <a:schemeClr val="accent2">
              <a:tint val="40000"/>
              <a:alpha val="90000"/>
              <a:hueOff val="-1290454"/>
              <a:satOff val="-6377"/>
              <a:lumOff val="-6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6398236" y="2034626"/>
        <a:ext cx="389089" cy="532343"/>
      </dsp:txXfrm>
    </dsp:sp>
    <dsp:sp modelId="{F6913001-7CE5-4F7D-AEB0-AD439A77FFF4}">
      <dsp:nvSpPr>
        <dsp:cNvPr id="0" name=""/>
        <dsp:cNvSpPr/>
      </dsp:nvSpPr>
      <dsp:spPr>
        <a:xfrm>
          <a:off x="6721751" y="3256006"/>
          <a:ext cx="707433" cy="707433"/>
        </a:xfrm>
        <a:prstGeom prst="downArrow">
          <a:avLst>
            <a:gd name="adj1" fmla="val 55000"/>
            <a:gd name="adj2" fmla="val 45000"/>
          </a:avLst>
        </a:prstGeom>
        <a:solidFill>
          <a:schemeClr val="accent2">
            <a:tint val="40000"/>
            <a:alpha val="90000"/>
            <a:hueOff val="-2580908"/>
            <a:satOff val="-12755"/>
            <a:lumOff val="-1283"/>
            <a:alphaOff val="0"/>
          </a:schemeClr>
        </a:solidFill>
        <a:ln w="19050" cap="rnd" cmpd="sng" algn="ctr">
          <a:solidFill>
            <a:schemeClr val="accent2">
              <a:tint val="40000"/>
              <a:alpha val="90000"/>
              <a:hueOff val="-2580908"/>
              <a:satOff val="-12755"/>
              <a:lumOff val="-12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6880923" y="3256006"/>
        <a:ext cx="389089" cy="532343"/>
      </dsp:txXfrm>
    </dsp:sp>
    <dsp:sp modelId="{9824B6C3-D294-40DF-82F1-930402C512C9}">
      <dsp:nvSpPr>
        <dsp:cNvPr id="0" name=""/>
        <dsp:cNvSpPr/>
      </dsp:nvSpPr>
      <dsp:spPr>
        <a:xfrm>
          <a:off x="7204438" y="4507619"/>
          <a:ext cx="707433" cy="707433"/>
        </a:xfrm>
        <a:prstGeom prst="downArrow">
          <a:avLst>
            <a:gd name="adj1" fmla="val 55000"/>
            <a:gd name="adj2" fmla="val 45000"/>
          </a:avLst>
        </a:prstGeom>
        <a:solidFill>
          <a:schemeClr val="accent2">
            <a:tint val="40000"/>
            <a:alpha val="90000"/>
            <a:hueOff val="-3871361"/>
            <a:satOff val="-19132"/>
            <a:lumOff val="-1925"/>
            <a:alphaOff val="0"/>
          </a:schemeClr>
        </a:solidFill>
        <a:ln w="19050" cap="rnd" cmpd="sng" algn="ctr">
          <a:solidFill>
            <a:schemeClr val="accent2">
              <a:tint val="40000"/>
              <a:alpha val="90000"/>
              <a:hueOff val="-3871361"/>
              <a:satOff val="-19132"/>
              <a:lumOff val="-19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7363610" y="4507619"/>
        <a:ext cx="389089" cy="5323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9F2FDE-4BA5-4FD5-AFD5-EE3239A69788}">
      <dsp:nvSpPr>
        <dsp:cNvPr id="0" name=""/>
        <dsp:cNvSpPr/>
      </dsp:nvSpPr>
      <dsp:spPr>
        <a:xfrm>
          <a:off x="927" y="486873"/>
          <a:ext cx="3255734" cy="20673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493F07-E342-47EE-A2C0-3864C2A46F88}">
      <dsp:nvSpPr>
        <dsp:cNvPr id="0" name=""/>
        <dsp:cNvSpPr/>
      </dsp:nvSpPr>
      <dsp:spPr>
        <a:xfrm>
          <a:off x="362675" y="830534"/>
          <a:ext cx="3255734" cy="206739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Our SEN Co-</a:t>
          </a:r>
          <a:r>
            <a:rPr lang="en-US" sz="1300" kern="1200" err="1"/>
            <a:t>ordinator</a:t>
          </a:r>
          <a:r>
            <a:rPr lang="en-US" sz="1300" kern="1200"/>
            <a:t> (SENCo) is M</a:t>
          </a:r>
          <a:r>
            <a:rPr lang="en-GB" sz="1300" kern="1200" err="1"/>
            <a:t>iss</a:t>
          </a:r>
          <a:r>
            <a:rPr lang="en-US" sz="1300" kern="1200"/>
            <a:t> </a:t>
          </a:r>
          <a:r>
            <a:rPr lang="en-GB" sz="1300" kern="1200"/>
            <a:t>Walmsley</a:t>
          </a:r>
          <a:r>
            <a:rPr lang="en-US" sz="1300" kern="1200"/>
            <a:t> who can be contacted through school: 0161 723 4210 or by email at </a:t>
          </a:r>
          <a:r>
            <a:rPr lang="en-GB" sz="1300" kern="1200"/>
            <a:t> Office@stmarysradcliffe.stoccart.org.uk</a:t>
          </a:r>
          <a:endParaRPr lang="en-US" sz="1300" kern="1200"/>
        </a:p>
      </dsp:txBody>
      <dsp:txXfrm>
        <a:off x="423227" y="891086"/>
        <a:ext cx="3134630" cy="1946287"/>
      </dsp:txXfrm>
    </dsp:sp>
    <dsp:sp modelId="{304EE5A3-C6B3-4CA5-83B4-9C001FBE2AC6}">
      <dsp:nvSpPr>
        <dsp:cNvPr id="0" name=""/>
        <dsp:cNvSpPr/>
      </dsp:nvSpPr>
      <dsp:spPr>
        <a:xfrm>
          <a:off x="3980158" y="486873"/>
          <a:ext cx="3255734" cy="20673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B2364E-3CE7-4B27-AF32-24C3F6399080}">
      <dsp:nvSpPr>
        <dsp:cNvPr id="0" name=""/>
        <dsp:cNvSpPr/>
      </dsp:nvSpPr>
      <dsp:spPr>
        <a:xfrm>
          <a:off x="4341906" y="830534"/>
          <a:ext cx="3255734" cy="206739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GB" sz="1300" kern="1200"/>
            <a:t>Also ,Mrs Openshaw the former school SENCO is  part of the SEND </a:t>
          </a:r>
          <a:r>
            <a:rPr lang="en-GB" sz="1300" kern="1200">
              <a:latin typeface="Calibri Light" panose="020F0302020204030204"/>
            </a:rPr>
            <a:t>using the same information</a:t>
          </a:r>
          <a:endParaRPr lang="en-US" sz="1300" kern="1200"/>
        </a:p>
      </dsp:txBody>
      <dsp:txXfrm>
        <a:off x="4402458" y="891086"/>
        <a:ext cx="3134630" cy="19462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D1003-94B4-4319-972B-AE1320587EE6}">
      <dsp:nvSpPr>
        <dsp:cNvPr id="0" name=""/>
        <dsp:cNvSpPr/>
      </dsp:nvSpPr>
      <dsp:spPr>
        <a:xfrm>
          <a:off x="1565982" y="19272"/>
          <a:ext cx="1647000" cy="1647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47AA84-AA95-4B37-BA1A-0C570036C035}">
      <dsp:nvSpPr>
        <dsp:cNvPr id="0" name=""/>
        <dsp:cNvSpPr/>
      </dsp:nvSpPr>
      <dsp:spPr>
        <a:xfrm>
          <a:off x="1916982" y="370272"/>
          <a:ext cx="945000" cy="945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9F3B9C5-3C5B-4DCB-874C-F32856E0F325}">
      <dsp:nvSpPr>
        <dsp:cNvPr id="0" name=""/>
        <dsp:cNvSpPr/>
      </dsp:nvSpPr>
      <dsp:spPr>
        <a:xfrm>
          <a:off x="1039482" y="2179272"/>
          <a:ext cx="2700000" cy="1365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Our SEN team attends local authority SENCo consultation meetings regularly to keep up to date with current </a:t>
          </a:r>
          <a:r>
            <a:rPr lang="en-US" sz="1100" kern="1200">
              <a:latin typeface="Calibri Light" panose="020F0302020204030204"/>
            </a:rPr>
            <a:t>practice</a:t>
          </a:r>
          <a:r>
            <a:rPr lang="en-US" sz="1100" kern="1200"/>
            <a:t>, seek advice, share resources and SEND information nationally alongside The St Theresa of Calcutta SENDCO network.</a:t>
          </a:r>
        </a:p>
      </dsp:txBody>
      <dsp:txXfrm>
        <a:off x="1039482" y="2179272"/>
        <a:ext cx="2700000" cy="1365277"/>
      </dsp:txXfrm>
    </dsp:sp>
    <dsp:sp modelId="{D1D17EB7-D265-4D43-AE49-00EBF9807C3C}">
      <dsp:nvSpPr>
        <dsp:cNvPr id="0" name=""/>
        <dsp:cNvSpPr/>
      </dsp:nvSpPr>
      <dsp:spPr>
        <a:xfrm>
          <a:off x="4738482" y="19272"/>
          <a:ext cx="1647000" cy="1647000"/>
        </a:xfrm>
        <a:prstGeom prst="ellipse">
          <a:avLst/>
        </a:prstGeom>
        <a:solidFill>
          <a:schemeClr val="accent2">
            <a:hueOff val="-1555074"/>
            <a:satOff val="-8227"/>
            <a:lumOff val="-3137"/>
            <a:alphaOff val="0"/>
          </a:schemeClr>
        </a:solidFill>
        <a:ln>
          <a:noFill/>
        </a:ln>
        <a:effectLst/>
      </dsp:spPr>
      <dsp:style>
        <a:lnRef idx="0">
          <a:scrgbClr r="0" g="0" b="0"/>
        </a:lnRef>
        <a:fillRef idx="1">
          <a:scrgbClr r="0" g="0" b="0"/>
        </a:fillRef>
        <a:effectRef idx="0">
          <a:scrgbClr r="0" g="0" b="0"/>
        </a:effectRef>
        <a:fontRef idx="minor"/>
      </dsp:style>
    </dsp:sp>
    <dsp:sp modelId="{DAB74C9F-5045-4004-8D4C-AC1A3F598327}">
      <dsp:nvSpPr>
        <dsp:cNvPr id="0" name=""/>
        <dsp:cNvSpPr/>
      </dsp:nvSpPr>
      <dsp:spPr>
        <a:xfrm>
          <a:off x="5089482" y="370272"/>
          <a:ext cx="945000" cy="945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C907F00-B600-438B-B494-A9EC772E5519}">
      <dsp:nvSpPr>
        <dsp:cNvPr id="0" name=""/>
        <dsp:cNvSpPr/>
      </dsp:nvSpPr>
      <dsp:spPr>
        <a:xfrm>
          <a:off x="4211982" y="2179272"/>
          <a:ext cx="2700000" cy="1365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For SSAs working in school (Special Support Assistants) who work on a 1:1 or on a small group basis with children, advice is available to implement specific </a:t>
          </a:r>
          <a:r>
            <a:rPr lang="en-US" sz="1100" kern="1200" err="1"/>
            <a:t>programmes</a:t>
          </a:r>
          <a:r>
            <a:rPr lang="en-US" sz="1100" kern="1200"/>
            <a:t> or interventions both through the school SEN team and the Additional Needs Team who work for the local authority.</a:t>
          </a:r>
        </a:p>
      </dsp:txBody>
      <dsp:txXfrm>
        <a:off x="4211982" y="2179272"/>
        <a:ext cx="2700000" cy="1365277"/>
      </dsp:txXfrm>
    </dsp:sp>
    <dsp:sp modelId="{7B8B59D5-49B1-47DE-860C-953367C40FDA}">
      <dsp:nvSpPr>
        <dsp:cNvPr id="0" name=""/>
        <dsp:cNvSpPr/>
      </dsp:nvSpPr>
      <dsp:spPr>
        <a:xfrm>
          <a:off x="7910982" y="19272"/>
          <a:ext cx="1647000" cy="1647000"/>
        </a:xfrm>
        <a:prstGeom prst="ellipse">
          <a:avLst/>
        </a:prstGeom>
        <a:solidFill>
          <a:schemeClr val="accent2">
            <a:hueOff val="-3110148"/>
            <a:satOff val="-16453"/>
            <a:lumOff val="-6274"/>
            <a:alphaOff val="0"/>
          </a:schemeClr>
        </a:solidFill>
        <a:ln>
          <a:noFill/>
        </a:ln>
        <a:effectLst/>
      </dsp:spPr>
      <dsp:style>
        <a:lnRef idx="0">
          <a:scrgbClr r="0" g="0" b="0"/>
        </a:lnRef>
        <a:fillRef idx="1">
          <a:scrgbClr r="0" g="0" b="0"/>
        </a:fillRef>
        <a:effectRef idx="0">
          <a:scrgbClr r="0" g="0" b="0"/>
        </a:effectRef>
        <a:fontRef idx="minor"/>
      </dsp:style>
    </dsp:sp>
    <dsp:sp modelId="{4B870FD7-EDE6-4A5C-90F2-9F94D3069011}">
      <dsp:nvSpPr>
        <dsp:cNvPr id="0" name=""/>
        <dsp:cNvSpPr/>
      </dsp:nvSpPr>
      <dsp:spPr>
        <a:xfrm>
          <a:off x="8261982" y="370272"/>
          <a:ext cx="945000" cy="945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1B30923-3BE4-4A12-A284-0C86CA2FA333}">
      <dsp:nvSpPr>
        <dsp:cNvPr id="0" name=""/>
        <dsp:cNvSpPr/>
      </dsp:nvSpPr>
      <dsp:spPr>
        <a:xfrm>
          <a:off x="7384482" y="2179272"/>
          <a:ext cx="2700000" cy="1365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Specific training and support is also offered to ECTs and other new members of staff. </a:t>
          </a:r>
        </a:p>
      </dsp:txBody>
      <dsp:txXfrm>
        <a:off x="7384482" y="2179272"/>
        <a:ext cx="2700000" cy="13652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852DE-C02D-4A99-9113-DA173FDB8191}">
      <dsp:nvSpPr>
        <dsp:cNvPr id="0" name=""/>
        <dsp:cNvSpPr/>
      </dsp:nvSpPr>
      <dsp:spPr>
        <a:xfrm>
          <a:off x="3464294" y="1063"/>
          <a:ext cx="1051892" cy="105189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779DC7-8797-4E74-BCB5-EFA2A1AC804D}">
      <dsp:nvSpPr>
        <dsp:cNvPr id="0" name=""/>
        <dsp:cNvSpPr/>
      </dsp:nvSpPr>
      <dsp:spPr>
        <a:xfrm>
          <a:off x="3688468" y="225237"/>
          <a:ext cx="603544" cy="6035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DECAECA-015E-456D-B2ED-AF9613306C8F}">
      <dsp:nvSpPr>
        <dsp:cNvPr id="0" name=""/>
        <dsp:cNvSpPr/>
      </dsp:nvSpPr>
      <dsp:spPr>
        <a:xfrm>
          <a:off x="3128033" y="1380594"/>
          <a:ext cx="1724414" cy="1983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The SEN Governor is in regular contact with the SEN team and has meetings to discuss the schools SEN needs as a whole. The SEN team reports regularly to governors with updates on how the school is using outside agencies and support to meet the needs of our children and families. </a:t>
          </a:r>
        </a:p>
      </dsp:txBody>
      <dsp:txXfrm>
        <a:off x="3128033" y="1380594"/>
        <a:ext cx="1724414" cy="1983076"/>
      </dsp:txXfrm>
    </dsp:sp>
    <dsp:sp modelId="{A2DED661-5F14-43DF-817C-AD6145E76835}">
      <dsp:nvSpPr>
        <dsp:cNvPr id="0" name=""/>
        <dsp:cNvSpPr/>
      </dsp:nvSpPr>
      <dsp:spPr>
        <a:xfrm>
          <a:off x="5490481" y="1063"/>
          <a:ext cx="1051892" cy="105189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36BBF4-02F4-4262-86EE-96E3A8D33C35}">
      <dsp:nvSpPr>
        <dsp:cNvPr id="0" name=""/>
        <dsp:cNvSpPr/>
      </dsp:nvSpPr>
      <dsp:spPr>
        <a:xfrm>
          <a:off x="5714655" y="225237"/>
          <a:ext cx="603544" cy="6035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1D115ED-973F-471A-B711-A300BB825347}">
      <dsp:nvSpPr>
        <dsp:cNvPr id="0" name=""/>
        <dsp:cNvSpPr/>
      </dsp:nvSpPr>
      <dsp:spPr>
        <a:xfrm>
          <a:off x="5154220" y="1380594"/>
          <a:ext cx="1724414" cy="1983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A partnership of Head Teachers meet within the trust as do SENDCOs, to share resources, best practise and advise each other on how to support SEN pupils who have SEMH needs. Schools also have access to support from the authority’s SEN team such as MAP (multi agency panel).</a:t>
          </a:r>
        </a:p>
      </dsp:txBody>
      <dsp:txXfrm>
        <a:off x="5154220" y="1380594"/>
        <a:ext cx="1724414" cy="1983076"/>
      </dsp:txXfrm>
    </dsp:sp>
    <dsp:sp modelId="{CF64F2F9-BD63-4070-A822-485B208ADE14}">
      <dsp:nvSpPr>
        <dsp:cNvPr id="0" name=""/>
        <dsp:cNvSpPr/>
      </dsp:nvSpPr>
      <dsp:spPr>
        <a:xfrm>
          <a:off x="7516667" y="1063"/>
          <a:ext cx="1051892" cy="105189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06B9BA-3FB3-4BB7-B946-C7468FD9ACAA}">
      <dsp:nvSpPr>
        <dsp:cNvPr id="0" name=""/>
        <dsp:cNvSpPr/>
      </dsp:nvSpPr>
      <dsp:spPr>
        <a:xfrm>
          <a:off x="7740841" y="225237"/>
          <a:ext cx="603544" cy="6035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668DBE3-95FA-4A0D-9C21-389C4309F705}">
      <dsp:nvSpPr>
        <dsp:cNvPr id="0" name=""/>
        <dsp:cNvSpPr/>
      </dsp:nvSpPr>
      <dsp:spPr>
        <a:xfrm>
          <a:off x="7180406" y="1380594"/>
          <a:ext cx="1724414" cy="1983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Bethany Watkinson is our school's allocated speech and language therapist; she completes reviews and assessments in school twice every half term. She is in regular contact with school SENDCO and parents. </a:t>
          </a:r>
        </a:p>
      </dsp:txBody>
      <dsp:txXfrm>
        <a:off x="7180406" y="1380594"/>
        <a:ext cx="1724414" cy="19830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8F9814-D024-40D2-9CD7-8C99CF79F1E1}">
      <dsp:nvSpPr>
        <dsp:cNvPr id="0" name=""/>
        <dsp:cNvSpPr/>
      </dsp:nvSpPr>
      <dsp:spPr>
        <a:xfrm>
          <a:off x="786492" y="872797"/>
          <a:ext cx="1226508" cy="12265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867E44-B87C-44E6-A1C0-BC72A3A3222F}">
      <dsp:nvSpPr>
        <dsp:cNvPr id="0" name=""/>
        <dsp:cNvSpPr/>
      </dsp:nvSpPr>
      <dsp:spPr>
        <a:xfrm>
          <a:off x="36959" y="2498744"/>
          <a:ext cx="2725574"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This information can be found in the Authority’s ‘Local Offer’ </a:t>
          </a:r>
        </a:p>
      </dsp:txBody>
      <dsp:txXfrm>
        <a:off x="36959" y="2498744"/>
        <a:ext cx="2725574" cy="1035000"/>
      </dsp:txXfrm>
    </dsp:sp>
    <dsp:sp modelId="{C90748BF-85B3-4EDD-AE2A-3E9DD6C30761}">
      <dsp:nvSpPr>
        <dsp:cNvPr id="0" name=""/>
        <dsp:cNvSpPr/>
      </dsp:nvSpPr>
      <dsp:spPr>
        <a:xfrm>
          <a:off x="3989041" y="872797"/>
          <a:ext cx="1226508" cy="12265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5789B3-A49A-4192-A95E-3B8E9D9F92EE}">
      <dsp:nvSpPr>
        <dsp:cNvPr id="0" name=""/>
        <dsp:cNvSpPr/>
      </dsp:nvSpPr>
      <dsp:spPr>
        <a:xfrm>
          <a:off x="3239509" y="2498744"/>
          <a:ext cx="2725574"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u="sng" kern="1200">
              <a:uFillTx/>
              <a:hlinkClick xmlns:r="http://schemas.openxmlformats.org/officeDocument/2006/relationships" r:id="rId5"/>
            </a:rPr>
            <a:t>www.theburydirectory.co.uk</a:t>
          </a:r>
          <a:endParaRPr lang="en-US" sz="1100" kern="1200"/>
        </a:p>
      </dsp:txBody>
      <dsp:txXfrm>
        <a:off x="3239509" y="2498744"/>
        <a:ext cx="2725574" cy="1035000"/>
      </dsp:txXfrm>
    </dsp:sp>
    <dsp:sp modelId="{3F15031C-F17A-4F49-934F-87C68C12B047}">
      <dsp:nvSpPr>
        <dsp:cNvPr id="0" name=""/>
        <dsp:cNvSpPr/>
      </dsp:nvSpPr>
      <dsp:spPr>
        <a:xfrm>
          <a:off x="7191591" y="872797"/>
          <a:ext cx="1226508" cy="1226508"/>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F545AB-5C36-43CF-BCE3-3B638E5D9EE8}">
      <dsp:nvSpPr>
        <dsp:cNvPr id="0" name=""/>
        <dsp:cNvSpPr/>
      </dsp:nvSpPr>
      <dsp:spPr>
        <a:xfrm>
          <a:off x="6442058" y="2498744"/>
          <a:ext cx="2725574"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kern="1200"/>
            <a:t>Provider information </a:t>
          </a:r>
          <a:r>
            <a:rPr lang="en-US" sz="1100" kern="1200"/>
            <a:t>IAS Services provide information, advice and support to disabled children and young people aged 0-25, and those with SEN, and their parents. They are statutory services which means there has to be one in every local authority</a:t>
          </a:r>
        </a:p>
      </dsp:txBody>
      <dsp:txXfrm>
        <a:off x="6442058" y="2498744"/>
        <a:ext cx="2725574" cy="1035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0C0A2-BB95-4325-B815-18D47693F198}">
      <dsp:nvSpPr>
        <dsp:cNvPr id="0" name=""/>
        <dsp:cNvSpPr/>
      </dsp:nvSpPr>
      <dsp:spPr>
        <a:xfrm>
          <a:off x="0" y="100080"/>
          <a:ext cx="7676955" cy="43173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u="sng" kern="1200">
              <a:uFillTx/>
            </a:rPr>
            <a:t>Transition to High School</a:t>
          </a:r>
          <a:r>
            <a:rPr lang="en-US" sz="1800" kern="1200"/>
            <a:t>  </a:t>
          </a:r>
        </a:p>
      </dsp:txBody>
      <dsp:txXfrm>
        <a:off x="21075" y="121155"/>
        <a:ext cx="7634805" cy="389580"/>
      </dsp:txXfrm>
    </dsp:sp>
    <dsp:sp modelId="{F5FDC392-9115-403A-8B62-B65DB13A92B0}">
      <dsp:nvSpPr>
        <dsp:cNvPr id="0" name=""/>
        <dsp:cNvSpPr/>
      </dsp:nvSpPr>
      <dsp:spPr>
        <a:xfrm>
          <a:off x="0" y="531810"/>
          <a:ext cx="7676955" cy="312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743"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Consideration within the Year 5 Annual Review is made for children with EHCPs about forthcoming transition and choices of High School.</a:t>
          </a:r>
        </a:p>
        <a:p>
          <a:pPr marL="114300" lvl="1" indent="-114300" algn="l" defTabSz="622300">
            <a:lnSpc>
              <a:spcPct val="90000"/>
            </a:lnSpc>
            <a:spcBef>
              <a:spcPct val="0"/>
            </a:spcBef>
            <a:spcAft>
              <a:spcPct val="20000"/>
            </a:spcAft>
            <a:buChar char="•"/>
          </a:pPr>
          <a:r>
            <a:rPr lang="en-US" sz="1400" kern="1200"/>
            <a:t>The SENCo </a:t>
          </a:r>
          <a:r>
            <a:rPr lang="en-US" sz="1400" kern="1200" err="1"/>
            <a:t>organises</a:t>
          </a:r>
          <a:r>
            <a:rPr lang="en-US" sz="1400" kern="1200"/>
            <a:t> a meeting with the High School SENCo</a:t>
          </a:r>
          <a:r>
            <a:rPr lang="en-GB" sz="1400" kern="1200"/>
            <a:t> and Year 6 teachers</a:t>
          </a:r>
          <a:r>
            <a:rPr lang="en-US" sz="1400" kern="1200"/>
            <a:t> to share </a:t>
          </a:r>
          <a:r>
            <a:rPr lang="en-GB" sz="1400" kern="1200"/>
            <a:t>background pupil profile </a:t>
          </a:r>
          <a:r>
            <a:rPr lang="en-US" sz="1400" kern="1200"/>
            <a:t>information</a:t>
          </a:r>
          <a:r>
            <a:rPr lang="en-GB" sz="1400" kern="1200"/>
            <a:t> about individuals needs, strengths and  learning styles. </a:t>
          </a:r>
          <a:endParaRPr lang="en-US" sz="1400" kern="1200"/>
        </a:p>
        <a:p>
          <a:pPr marL="114300" lvl="1" indent="-114300" algn="l" defTabSz="622300">
            <a:lnSpc>
              <a:spcPct val="90000"/>
            </a:lnSpc>
            <a:spcBef>
              <a:spcPct val="0"/>
            </a:spcBef>
            <a:spcAft>
              <a:spcPct val="20000"/>
            </a:spcAft>
            <a:buChar char="•"/>
          </a:pPr>
          <a:r>
            <a:rPr lang="en-US" sz="1400" kern="1200"/>
            <a:t>The SENCo shares information on any SEN pupils who may require ‘Special School’ education </a:t>
          </a:r>
          <a:r>
            <a:rPr lang="en-US" sz="1400" kern="1200" err="1"/>
            <a:t>i.e</a:t>
          </a:r>
          <a:r>
            <a:rPr lang="en-US" sz="1400" kern="1200"/>
            <a:t>, Elms Bank, to arrange admission and assessment if required.</a:t>
          </a:r>
        </a:p>
        <a:p>
          <a:pPr marL="114300" lvl="1" indent="-114300" algn="l" defTabSz="622300">
            <a:lnSpc>
              <a:spcPct val="90000"/>
            </a:lnSpc>
            <a:spcBef>
              <a:spcPct val="0"/>
            </a:spcBef>
            <a:spcAft>
              <a:spcPct val="20000"/>
            </a:spcAft>
            <a:buChar char="•"/>
          </a:pPr>
          <a:r>
            <a:rPr lang="en-US" sz="1400" kern="1200"/>
            <a:t>Extra transition days are arranged with High Schools for SEN pupils.</a:t>
          </a:r>
        </a:p>
        <a:p>
          <a:pPr marL="114300" lvl="1" indent="-114300" algn="l" defTabSz="622300">
            <a:lnSpc>
              <a:spcPct val="90000"/>
            </a:lnSpc>
            <a:spcBef>
              <a:spcPct val="0"/>
            </a:spcBef>
            <a:spcAft>
              <a:spcPct val="20000"/>
            </a:spcAft>
            <a:buChar char="•"/>
          </a:pPr>
          <a:r>
            <a:rPr lang="en-US" sz="1400" kern="1200"/>
            <a:t>The high school SENC</a:t>
          </a:r>
          <a:r>
            <a:rPr lang="en-GB" sz="1400" kern="1200"/>
            <a:t>o</a:t>
          </a:r>
          <a:r>
            <a:rPr lang="en-US" sz="1400" kern="1200"/>
            <a:t> or SSA may meet with Year 6 teacher and any pupils that may need extra support with transition.</a:t>
          </a:r>
        </a:p>
        <a:p>
          <a:pPr marL="114300" lvl="1" indent="-114300" algn="l" defTabSz="622300">
            <a:lnSpc>
              <a:spcPct val="90000"/>
            </a:lnSpc>
            <a:spcBef>
              <a:spcPct val="0"/>
            </a:spcBef>
            <a:spcAft>
              <a:spcPct val="20000"/>
            </a:spcAft>
            <a:buChar char="•"/>
          </a:pPr>
          <a:r>
            <a:rPr lang="en-US" sz="1400" kern="1200"/>
            <a:t>All pupils attend ‘Move up Days’ to their chosen High School.</a:t>
          </a:r>
        </a:p>
        <a:p>
          <a:pPr marL="114300" lvl="1" indent="-114300" algn="l" defTabSz="622300">
            <a:lnSpc>
              <a:spcPct val="90000"/>
            </a:lnSpc>
            <a:spcBef>
              <a:spcPct val="0"/>
            </a:spcBef>
            <a:spcAft>
              <a:spcPct val="20000"/>
            </a:spcAft>
            <a:buChar char="•"/>
          </a:pPr>
          <a:r>
            <a:rPr lang="en-US" sz="1400" kern="1200"/>
            <a:t>Information is passed up to High Schools, which includes attainment levels, medical and SEN information</a:t>
          </a:r>
        </a:p>
        <a:p>
          <a:pPr marL="114300" lvl="1" indent="-114300" algn="l" defTabSz="622300" rtl="0">
            <a:lnSpc>
              <a:spcPct val="90000"/>
            </a:lnSpc>
            <a:spcBef>
              <a:spcPct val="0"/>
            </a:spcBef>
            <a:spcAft>
              <a:spcPct val="20000"/>
            </a:spcAft>
            <a:buChar char="•"/>
          </a:pPr>
          <a:r>
            <a:rPr lang="en-US" sz="1400" kern="1200">
              <a:latin typeface="Calibri Light" panose="020F0302020204030204"/>
            </a:rPr>
            <a:t>Transition interventions- moving on up </a:t>
          </a:r>
          <a:endParaRPr lang="en-US" sz="1400" kern="1200"/>
        </a:p>
        <a:p>
          <a:pPr marL="114300" lvl="1" indent="-114300" algn="l" defTabSz="622300" rtl="0">
            <a:lnSpc>
              <a:spcPct val="90000"/>
            </a:lnSpc>
            <a:spcBef>
              <a:spcPct val="0"/>
            </a:spcBef>
            <a:spcAft>
              <a:spcPct val="20000"/>
            </a:spcAft>
            <a:buChar char="•"/>
          </a:pPr>
          <a:r>
            <a:rPr lang="en-US" sz="1400" kern="1200">
              <a:latin typeface="Calibri Light" panose="020F0302020204030204"/>
            </a:rPr>
            <a:t>Specific worries/ social interventions</a:t>
          </a:r>
        </a:p>
      </dsp:txBody>
      <dsp:txXfrm>
        <a:off x="0" y="531810"/>
        <a:ext cx="7676955" cy="312984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7" name="Shape 297"/>
          <p:cNvSpPr>
            <a:spLocks noGrp="1" noRot="1" noChangeAspect="1"/>
          </p:cNvSpPr>
          <p:nvPr>
            <p:ph type="sldImg"/>
          </p:nvPr>
        </p:nvSpPr>
        <p:spPr>
          <a:xfrm>
            <a:off x="914400" y="744538"/>
            <a:ext cx="4965700" cy="3724275"/>
          </a:xfrm>
          <a:prstGeom prst="rect">
            <a:avLst/>
          </a:prstGeom>
        </p:spPr>
        <p:txBody>
          <a:bodyPr/>
          <a:lstStyle/>
          <a:p>
            <a:endParaRPr/>
          </a:p>
        </p:txBody>
      </p:sp>
      <p:sp>
        <p:nvSpPr>
          <p:cNvPr id="298" name="Shape 298"/>
          <p:cNvSpPr>
            <a:spLocks noGrp="1"/>
          </p:cNvSpPr>
          <p:nvPr>
            <p:ph type="body" sz="quarter" idx="1"/>
          </p:nvPr>
        </p:nvSpPr>
        <p:spPr>
          <a:xfrm>
            <a:off x="905934" y="4717415"/>
            <a:ext cx="4982633" cy="446913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a:t>Click to edit Master title style</a:t>
            </a:r>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752311" y="5870576"/>
            <a:ext cx="1212173" cy="377825"/>
          </a:xfrm>
        </p:spPr>
        <p:txBody>
          <a:bodyPr/>
          <a:lstStyle/>
          <a:p>
            <a:fld id="{B61BEF0D-F0BB-DE4B-95CE-6DB70DBA9567}" type="datetimeFigureOut">
              <a:rPr lang="en-US" dirty="0"/>
              <a:pPr/>
              <a:t>1/27/2025</a:t>
            </a:fld>
            <a:endParaRPr lang="en-US"/>
          </a:p>
        </p:txBody>
      </p:sp>
      <p:sp>
        <p:nvSpPr>
          <p:cNvPr id="5" name="Footer Placeholder 4"/>
          <p:cNvSpPr>
            <a:spLocks noGrp="1"/>
          </p:cNvSpPr>
          <p:nvPr>
            <p:ph type="ftr" sz="quarter" idx="11"/>
          </p:nvPr>
        </p:nvSpPr>
        <p:spPr>
          <a:xfrm>
            <a:off x="2743973" y="5870576"/>
            <a:ext cx="3932137" cy="377825"/>
          </a:xfrm>
        </p:spPr>
        <p:txBody>
          <a:bodyPr/>
          <a:lstStyle/>
          <a:p>
            <a:endParaRPr lang="en-US"/>
          </a:p>
        </p:txBody>
      </p:sp>
      <p:sp>
        <p:nvSpPr>
          <p:cNvPr id="6" name="Slide Number Placeholder 5"/>
          <p:cNvSpPr>
            <a:spLocks noGrp="1"/>
          </p:cNvSpPr>
          <p:nvPr>
            <p:ph type="sldNum" sz="quarter" idx="12"/>
          </p:nvPr>
        </p:nvSpPr>
        <p:spPr>
          <a:xfrm>
            <a:off x="8040685" y="5870576"/>
            <a:ext cx="417516" cy="3778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05912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a:t>Click to edit Master title style</a:t>
            </a:r>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endParaRPr lang="en-US"/>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651313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073576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507624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a:t>Click to edit Master title style</a:t>
            </a:r>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787095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717046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a:t>Click to edit Master title style</a:t>
            </a:r>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23491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631729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a:t>Click to edit Master title style</a:t>
            </a:r>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837511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grpSp>
        <p:nvGrpSpPr>
          <p:cNvPr id="65" name="Group 6"/>
          <p:cNvGrpSpPr/>
          <p:nvPr/>
        </p:nvGrpSpPr>
        <p:grpSpPr>
          <a:xfrm>
            <a:off x="0" y="0"/>
            <a:ext cx="9152467" cy="6858000"/>
            <a:chOff x="0" y="0"/>
            <a:chExt cx="9152467" cy="6858000"/>
          </a:xfrm>
        </p:grpSpPr>
        <p:pic>
          <p:nvPicPr>
            <p:cNvPr id="61" name="Picture 7" descr="Picture 7"/>
            <p:cNvPicPr>
              <a:picLocks noChangeAspect="1"/>
            </p:cNvPicPr>
            <p:nvPr/>
          </p:nvPicPr>
          <p:blipFill>
            <a:blip r:embed="rId2"/>
            <a:stretch>
              <a:fillRect/>
            </a:stretch>
          </p:blipFill>
          <p:spPr>
            <a:xfrm>
              <a:off x="-1" y="0"/>
              <a:ext cx="9144001" cy="6858000"/>
            </a:xfrm>
            <a:prstGeom prst="rect">
              <a:avLst/>
            </a:prstGeom>
            <a:ln w="12700" cap="flat">
              <a:noFill/>
              <a:miter lim="400000"/>
            </a:ln>
            <a:effectLst/>
          </p:spPr>
        </p:pic>
        <p:sp>
          <p:nvSpPr>
            <p:cNvPr id="62" name="Rectangle 8"/>
            <p:cNvSpPr/>
            <p:nvPr/>
          </p:nvSpPr>
          <p:spPr>
            <a:xfrm>
              <a:off x="553888" y="542806"/>
              <a:ext cx="8039776" cy="5756393"/>
            </a:xfrm>
            <a:prstGeom prst="rect">
              <a:avLst/>
            </a:prstGeom>
            <a:noFill/>
            <a:ln w="15875" cap="flat">
              <a:solidFill>
                <a:schemeClr val="accent1"/>
              </a:solidFill>
              <a:prstDash val="solid"/>
              <a:miter lim="800000"/>
            </a:ln>
            <a:effectLst/>
          </p:spPr>
          <p:txBody>
            <a:bodyPr wrap="square" lIns="45719" tIns="45719" rIns="45719" bIns="45719" numCol="1" anchor="t">
              <a:noAutofit/>
            </a:bodyPr>
            <a:lstStyle/>
            <a:p>
              <a:endParaRPr/>
            </a:p>
          </p:txBody>
        </p:sp>
        <p:pic>
          <p:nvPicPr>
            <p:cNvPr id="63" name="Picture 9" descr="Picture 9"/>
            <p:cNvPicPr>
              <a:picLocks noChangeAspect="1"/>
            </p:cNvPicPr>
            <p:nvPr/>
          </p:nvPicPr>
          <p:blipFill>
            <a:blip r:embed="rId3"/>
            <a:srcRect l="1" r="14240"/>
            <a:stretch>
              <a:fillRect/>
            </a:stretch>
          </p:blipFill>
          <p:spPr>
            <a:xfrm>
              <a:off x="-1" y="3128434"/>
              <a:ext cx="685801" cy="606426"/>
            </a:xfrm>
            <a:prstGeom prst="rect">
              <a:avLst/>
            </a:prstGeom>
            <a:ln w="12700" cap="flat">
              <a:noFill/>
              <a:miter lim="400000"/>
            </a:ln>
            <a:effectLst/>
          </p:spPr>
        </p:pic>
        <p:pic>
          <p:nvPicPr>
            <p:cNvPr id="64" name="Picture 10" descr="Picture 10"/>
            <p:cNvPicPr>
              <a:picLocks noChangeAspect="1"/>
            </p:cNvPicPr>
            <p:nvPr/>
          </p:nvPicPr>
          <p:blipFill>
            <a:blip r:embed="rId3"/>
            <a:srcRect l="1" r="14240"/>
            <a:stretch>
              <a:fillRect/>
            </a:stretch>
          </p:blipFill>
          <p:spPr>
            <a:xfrm>
              <a:off x="8466667" y="3128434"/>
              <a:ext cx="685801" cy="606426"/>
            </a:xfrm>
            <a:prstGeom prst="rect">
              <a:avLst/>
            </a:prstGeom>
            <a:ln w="12700" cap="flat">
              <a:noFill/>
              <a:miter lim="400000"/>
            </a:ln>
            <a:effectLst/>
          </p:spPr>
        </p:pic>
      </p:grpSp>
      <p:sp>
        <p:nvSpPr>
          <p:cNvPr id="66" name="Straight Connector 7"/>
          <p:cNvSpPr/>
          <p:nvPr/>
        </p:nvSpPr>
        <p:spPr>
          <a:xfrm>
            <a:off x="1278465" y="2356260"/>
            <a:ext cx="6595534" cy="1"/>
          </a:xfrm>
          <a:prstGeom prst="line">
            <a:avLst/>
          </a:prstGeom>
          <a:ln w="15875" cap="rnd">
            <a:solidFill>
              <a:schemeClr val="accent1"/>
            </a:solidFill>
          </a:ln>
        </p:spPr>
        <p:txBody>
          <a:bodyPr lIns="45719" rIns="45719"/>
          <a:lstStyle/>
          <a:p>
            <a:endParaRPr/>
          </a:p>
        </p:txBody>
      </p:sp>
      <p:sp>
        <p:nvSpPr>
          <p:cNvPr id="67" name="Title Text"/>
          <p:cNvSpPr txBox="1">
            <a:spLocks noGrp="1"/>
          </p:cNvSpPr>
          <p:nvPr>
            <p:ph type="title"/>
          </p:nvPr>
        </p:nvSpPr>
        <p:spPr>
          <a:xfrm>
            <a:off x="1176865" y="915336"/>
            <a:ext cx="6798735" cy="1303868"/>
          </a:xfrm>
          <a:prstGeom prst="rect">
            <a:avLst/>
          </a:prstGeom>
        </p:spPr>
        <p:txBody>
          <a:bodyPr/>
          <a:lstStyle/>
          <a:p>
            <a:r>
              <a:t>Title Text</a:t>
            </a:r>
          </a:p>
        </p:txBody>
      </p:sp>
      <p:sp>
        <p:nvSpPr>
          <p:cNvPr id="68" name="Body Level One…"/>
          <p:cNvSpPr txBox="1">
            <a:spLocks noGrp="1"/>
          </p:cNvSpPr>
          <p:nvPr>
            <p:ph type="body" sz="quarter" idx="1"/>
          </p:nvPr>
        </p:nvSpPr>
        <p:spPr>
          <a:xfrm>
            <a:off x="1176865" y="2487167"/>
            <a:ext cx="3337561" cy="344728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6859652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87241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751124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724530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a:t>Click to edit Master title style</a:t>
            </a:r>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753568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483289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234146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757057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a:t>Click to edit Master title style</a:t>
            </a:r>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endParaRPr lang="en-US"/>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952120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1/27/2025</a:t>
            </a:fld>
            <a:endParaRPr lang="en-US"/>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965733251"/>
      </p:ext>
    </p:extLst>
  </p:cSld>
  <p:clrMap bg1="dk1" tx1="lt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2.jpeg"/><Relationship Id="rId7" Type="http://schemas.openxmlformats.org/officeDocument/2006/relationships/diagramQuickStyle" Target="../diagrams/quickStyle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1.png"/><Relationship Id="rId9" Type="http://schemas.microsoft.com/office/2007/relationships/diagramDrawing" Target="../diagrams/drawing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hyperlink" Target="http://www.theburydirectory.co.uk/kb5/bury/directory/home.page"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hyperlink" Target="http://www.bury.gov.uk/schools-and-learning/send-grduated-approach-toolkit" TargetMode="External"/><Relationship Id="rId4" Type="http://schemas.openxmlformats.org/officeDocument/2006/relationships/hyperlink" Target="http://www.sendlocalofferbury.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bury.gov.uk/schools-and-learning/send-grduated-approach-toolki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1.png"/><Relationship Id="rId7" Type="http://schemas.openxmlformats.org/officeDocument/2006/relationships/diagramLayout" Target="../diagrams/layout1.xml"/><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diagramData" Target="../diagrams/data1.xml"/><Relationship Id="rId5" Type="http://schemas.openxmlformats.org/officeDocument/2006/relationships/image" Target="../media/image13.png"/><Relationship Id="rId10" Type="http://schemas.microsoft.com/office/2007/relationships/diagramDrawing" Target="../diagrams/drawing1.xml"/><Relationship Id="rId4" Type="http://schemas.openxmlformats.org/officeDocument/2006/relationships/image" Target="../media/image12.jpe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Title 1"/>
          <p:cNvSpPr txBox="1">
            <a:spLocks noGrp="1"/>
          </p:cNvSpPr>
          <p:nvPr>
            <p:ph type="ctrTitle"/>
          </p:nvPr>
        </p:nvSpPr>
        <p:spPr>
          <a:xfrm>
            <a:off x="611075" y="316766"/>
            <a:ext cx="6789195" cy="980870"/>
          </a:xfrm>
          <a:prstGeom prst="rect">
            <a:avLst/>
          </a:prstGeom>
          <a:solidFill>
            <a:schemeClr val="tx1"/>
          </a:solidFill>
          <a:ln w="57150">
            <a:solidFill>
              <a:schemeClr val="tx1"/>
            </a:solidFill>
            <a:round/>
          </a:ln>
        </p:spPr>
        <p:txBody>
          <a:bodyPr vert="horz" lIns="45719" tIns="45720" rIns="45719" bIns="45720" rtlCol="0" anchor="b">
            <a:noAutofit/>
          </a:bodyPr>
          <a:lstStyle/>
          <a:p>
            <a:pPr algn="ctr">
              <a:defRPr sz="4400" b="1">
                <a:solidFill>
                  <a:srgbClr val="7030A0"/>
                </a:solidFill>
              </a:defRPr>
            </a:pPr>
            <a:r>
              <a:rPr lang="en-US" sz="2800">
                <a:latin typeface="Aptos Display"/>
              </a:rPr>
              <a:t>SEN Information Report </a:t>
            </a:r>
            <a:r>
              <a:rPr lang="en-US" sz="2400">
                <a:latin typeface="Aptos Display"/>
              </a:rPr>
              <a:t>Section 6.79</a:t>
            </a:r>
            <a:endParaRPr lang="en-US"/>
          </a:p>
          <a:p>
            <a:pPr>
              <a:defRPr sz="4400" b="1">
                <a:solidFill>
                  <a:srgbClr val="7030A0"/>
                </a:solidFill>
              </a:defRPr>
            </a:pPr>
            <a:endParaRPr lang="en-US" sz="2400">
              <a:latin typeface="Aptos Display"/>
            </a:endParaRPr>
          </a:p>
        </p:txBody>
      </p:sp>
      <p:sp>
        <p:nvSpPr>
          <p:cNvPr id="301" name="Subtitle 2"/>
          <p:cNvSpPr txBox="1">
            <a:spLocks noGrp="1"/>
          </p:cNvSpPr>
          <p:nvPr>
            <p:ph type="subTitle" idx="1"/>
          </p:nvPr>
        </p:nvSpPr>
        <p:spPr>
          <a:xfrm>
            <a:off x="490443" y="3717032"/>
            <a:ext cx="8300825" cy="1152129"/>
          </a:xfrm>
          <a:prstGeom prst="rect">
            <a:avLst/>
          </a:prstGeom>
          <a:solidFill>
            <a:schemeClr val="tx1"/>
          </a:solidFill>
          <a:ln>
            <a:solidFill>
              <a:schemeClr val="tx1"/>
            </a:solidFill>
          </a:ln>
        </p:spPr>
        <p:txBody>
          <a:bodyPr lIns="45719" tIns="45720" rIns="45719" bIns="45720" anchor="t">
            <a:normAutofit/>
          </a:bodyPr>
          <a:lstStyle/>
          <a:p>
            <a:pPr algn="ctr">
              <a:defRPr b="1">
                <a:solidFill>
                  <a:srgbClr val="7030A0"/>
                </a:solidFill>
              </a:defRPr>
            </a:pPr>
            <a:r>
              <a:rPr lang="en-GB"/>
              <a:t>St Mary’s SEN Information report has been co-produced by the SENCO Team along with Parents, Governors and pupils to give information about SEND </a:t>
            </a:r>
            <a:endParaRPr lang="en-US">
              <a:ea typeface="Calibri" panose="020F0502020204030204"/>
              <a:cs typeface="Calibri" panose="020F0502020204030204"/>
            </a:endParaRPr>
          </a:p>
        </p:txBody>
      </p:sp>
      <p:sp>
        <p:nvSpPr>
          <p:cNvPr id="302" name="Rectangle 4"/>
          <p:cNvSpPr txBox="1"/>
          <p:nvPr/>
        </p:nvSpPr>
        <p:spPr>
          <a:xfrm>
            <a:off x="614382" y="2014390"/>
            <a:ext cx="8300826" cy="120032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20" rIns="45719" bIns="45720" anchor="t">
            <a:spAutoFit/>
          </a:bodyPr>
          <a:lstStyle/>
          <a:p>
            <a:r>
              <a:rPr>
                <a:solidFill>
                  <a:schemeClr val="tx1"/>
                </a:solidFill>
                <a:latin typeface="Aptos Display"/>
              </a:rPr>
              <a:t>All </a:t>
            </a:r>
            <a:r>
              <a:rPr b="1" u="sng">
                <a:solidFill>
                  <a:schemeClr val="tx1"/>
                </a:solidFill>
                <a:latin typeface="Aptos Display"/>
              </a:rPr>
              <a:t>schools are required to publish an SEN information report</a:t>
            </a:r>
            <a:r>
              <a:rPr>
                <a:solidFill>
                  <a:schemeClr val="tx1"/>
                </a:solidFill>
                <a:latin typeface="Aptos Display"/>
              </a:rPr>
              <a:t> which must include information for identifying, assessing and making provision for pupils with SEN and admission of disabled pupils. The requirements are set out at </a:t>
            </a:r>
            <a:r>
              <a:rPr b="1">
                <a:solidFill>
                  <a:schemeClr val="tx1"/>
                </a:solidFill>
                <a:latin typeface="Aptos Display"/>
              </a:rPr>
              <a:t>www.legislation.gov.uk/uksi/2014/1530/schedule/1</a:t>
            </a:r>
            <a:r>
              <a:rPr>
                <a:solidFill>
                  <a:schemeClr val="tx1"/>
                </a:solidFill>
                <a:latin typeface="Aptos Display"/>
              </a:rPr>
              <a:t> </a:t>
            </a:r>
            <a:endParaRPr lang="en-US">
              <a:solidFill>
                <a:schemeClr val="tx1"/>
              </a:solidFill>
              <a:latin typeface="Aptos Display"/>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3.Policies for making provision for children with SEN, whether or not they have Education, Health Care plans (EHCPs)"/>
          <p:cNvSpPr txBox="1">
            <a:spLocks noGrp="1"/>
          </p:cNvSpPr>
          <p:nvPr>
            <p:ph type="title"/>
          </p:nvPr>
        </p:nvSpPr>
        <p:spPr>
          <a:xfrm>
            <a:off x="209321" y="127613"/>
            <a:ext cx="7772400" cy="1456267"/>
          </a:xfrm>
          <a:prstGeom prst="rect">
            <a:avLst/>
          </a:prstGeom>
        </p:spPr>
        <p:txBody>
          <a:bodyPr lIns="45719" tIns="45720" rIns="45719" bIns="45720" anchor="ctr">
            <a:normAutofit/>
          </a:bodyPr>
          <a:lstStyle>
            <a:lvl1pPr defTabSz="219455">
              <a:defRPr sz="2304" b="1" u="sng">
                <a:latin typeface="Comic Sans MS"/>
                <a:ea typeface="Comic Sans MS"/>
                <a:cs typeface="Comic Sans MS"/>
                <a:sym typeface="Comic Sans MS"/>
              </a:defRPr>
            </a:lvl1pPr>
          </a:lstStyle>
          <a:p>
            <a:pPr>
              <a:defRPr b="0">
                <a:latin typeface="Garamond"/>
                <a:ea typeface="Garamond"/>
                <a:cs typeface="Garamond"/>
                <a:sym typeface="Garamond"/>
              </a:defRPr>
            </a:pPr>
            <a:r>
              <a:rPr sz="2300" b="1" u="none">
                <a:latin typeface="Aptos Display"/>
                <a:ea typeface="Comic Sans MS"/>
                <a:cs typeface="Comic Sans MS"/>
                <a:sym typeface="Comic Sans MS"/>
              </a:rPr>
              <a:t>3.Policies for making provision for children with SEN, whether or not they have Education, Health Care plans (EHCPs)</a:t>
            </a:r>
            <a:endParaRPr lang="en-US" sz="2300" b="1" u="none">
              <a:latin typeface="Aptos Display"/>
              <a:ea typeface="Comic Sans MS"/>
              <a:cs typeface="Comic Sans MS"/>
            </a:endParaRPr>
          </a:p>
        </p:txBody>
      </p:sp>
      <p:sp>
        <p:nvSpPr>
          <p:cNvPr id="355" name="Support that is available for improving the social emotional and mental health of pupils with special educational needs…"/>
          <p:cNvSpPr txBox="1">
            <a:spLocks noGrp="1"/>
          </p:cNvSpPr>
          <p:nvPr>
            <p:ph idx="1"/>
          </p:nvPr>
        </p:nvSpPr>
        <p:spPr>
          <a:xfrm>
            <a:off x="112923" y="1591225"/>
            <a:ext cx="7772400" cy="4172434"/>
          </a:xfrm>
          <a:prstGeom prst="rect">
            <a:avLst/>
          </a:prstGeom>
          <a:solidFill>
            <a:schemeClr val="tx1"/>
          </a:solidFill>
        </p:spPr>
        <p:txBody>
          <a:bodyPr lIns="45719" tIns="45720" rIns="45719" bIns="45720" anchor="t">
            <a:noAutofit/>
          </a:bodyPr>
          <a:lstStyle/>
          <a:p>
            <a:pPr marL="0" indent="0" defTabSz="182880">
              <a:spcBef>
                <a:spcPts val="200"/>
              </a:spcBef>
              <a:buClrTx/>
              <a:buSzTx/>
              <a:buFontTx/>
              <a:buNone/>
              <a:defRPr sz="1120">
                <a:solidFill>
                  <a:srgbClr val="000000"/>
                </a:solidFill>
                <a:latin typeface="Comic Sans MS"/>
                <a:ea typeface="Comic Sans MS"/>
                <a:cs typeface="Comic Sans MS"/>
                <a:sym typeface="Comic Sans MS"/>
              </a:defRPr>
            </a:pPr>
            <a:r>
              <a:rPr sz="1200" dirty="0">
                <a:latin typeface="Aptos Display"/>
              </a:rPr>
              <a:t>Support that is available for improving the </a:t>
            </a:r>
            <a:r>
              <a:rPr lang="en-US" sz="1200" dirty="0">
                <a:latin typeface="Aptos Display"/>
              </a:rPr>
              <a:t>Social</a:t>
            </a:r>
            <a:r>
              <a:rPr sz="1200" dirty="0">
                <a:latin typeface="Aptos Display"/>
              </a:rPr>
              <a:t> </a:t>
            </a:r>
            <a:r>
              <a:rPr lang="en-US" sz="1200" dirty="0">
                <a:latin typeface="Aptos Display"/>
              </a:rPr>
              <a:t>Emotional</a:t>
            </a:r>
            <a:r>
              <a:rPr sz="1200" dirty="0">
                <a:latin typeface="Aptos Display"/>
              </a:rPr>
              <a:t> and </a:t>
            </a:r>
            <a:r>
              <a:rPr lang="en-US" sz="1200" dirty="0">
                <a:latin typeface="Aptos Display"/>
              </a:rPr>
              <a:t>Mental</a:t>
            </a:r>
            <a:r>
              <a:rPr sz="1200" dirty="0">
                <a:latin typeface="Aptos Display"/>
              </a:rPr>
              <a:t> </a:t>
            </a:r>
            <a:r>
              <a:rPr lang="en-US" sz="1200" dirty="0">
                <a:latin typeface="Aptos Display"/>
              </a:rPr>
              <a:t>Health</a:t>
            </a:r>
            <a:r>
              <a:rPr sz="1200" dirty="0">
                <a:latin typeface="Aptos Display"/>
              </a:rPr>
              <a:t> of pupils with </a:t>
            </a:r>
            <a:r>
              <a:rPr lang="en-US" sz="1200" dirty="0">
                <a:latin typeface="Aptos Display"/>
              </a:rPr>
              <a:t>Special</a:t>
            </a:r>
            <a:r>
              <a:rPr sz="1200" dirty="0">
                <a:latin typeface="Aptos Display"/>
              </a:rPr>
              <a:t> </a:t>
            </a:r>
            <a:r>
              <a:rPr lang="en-US" sz="1200" dirty="0">
                <a:latin typeface="Aptos Display"/>
              </a:rPr>
              <a:t>Educational</a:t>
            </a:r>
            <a:r>
              <a:rPr sz="1200" dirty="0">
                <a:latin typeface="Aptos Display"/>
              </a:rPr>
              <a:t> </a:t>
            </a:r>
            <a:r>
              <a:rPr lang="en-US" sz="1200" dirty="0">
                <a:latin typeface="Aptos Display"/>
              </a:rPr>
              <a:t>Needs</a:t>
            </a:r>
          </a:p>
          <a:p>
            <a:pPr marL="0" indent="0" defTabSz="182880">
              <a:spcBef>
                <a:spcPts val="200"/>
              </a:spcBef>
              <a:buClrTx/>
              <a:buSzTx/>
              <a:buFontTx/>
              <a:buNone/>
              <a:defRPr sz="1120">
                <a:solidFill>
                  <a:srgbClr val="000000"/>
                </a:solidFill>
                <a:latin typeface="Comic Sans MS"/>
                <a:ea typeface="Comic Sans MS"/>
                <a:cs typeface="Comic Sans MS"/>
                <a:sym typeface="Comic Sans MS"/>
              </a:defRPr>
            </a:pPr>
            <a:r>
              <a:rPr sz="1200" dirty="0">
                <a:latin typeface="Aptos Display"/>
              </a:rPr>
              <a:t>Pupils are well supported by:</a:t>
            </a:r>
          </a:p>
          <a:p>
            <a:pPr marL="80010" indent="-80010" defTabSz="182880">
              <a:spcBef>
                <a:spcPts val="200"/>
              </a:spcBef>
              <a:buClrTx/>
              <a:buFontTx/>
              <a:defRPr sz="1120">
                <a:solidFill>
                  <a:srgbClr val="000000"/>
                </a:solidFill>
                <a:latin typeface="Comic Sans MS"/>
                <a:ea typeface="Comic Sans MS"/>
                <a:cs typeface="Comic Sans MS"/>
                <a:sym typeface="Comic Sans MS"/>
              </a:defRPr>
            </a:pPr>
            <a:r>
              <a:rPr sz="1200" dirty="0">
                <a:latin typeface="Aptos Display"/>
              </a:rPr>
              <a:t>A strong focus on safeguarding and close liaison with the DSL/</a:t>
            </a:r>
            <a:r>
              <a:rPr lang="en-US" sz="1200" dirty="0">
                <a:latin typeface="Aptos Display"/>
              </a:rPr>
              <a:t>Local Area Designated Officer (LADO)</a:t>
            </a:r>
            <a:endParaRPr sz="1200" dirty="0">
              <a:latin typeface="Aptos Display"/>
            </a:endParaRPr>
          </a:p>
          <a:p>
            <a:pPr marL="80010" indent="-80010" defTabSz="182880">
              <a:spcBef>
                <a:spcPts val="200"/>
              </a:spcBef>
              <a:buClrTx/>
              <a:buSzPct val="100000"/>
              <a:buFontTx/>
              <a:defRPr sz="1120">
                <a:solidFill>
                  <a:srgbClr val="000000"/>
                </a:solidFill>
                <a:latin typeface="Comic Sans MS"/>
                <a:ea typeface="Comic Sans MS"/>
                <a:cs typeface="Comic Sans MS"/>
                <a:sym typeface="Comic Sans MS"/>
              </a:defRPr>
            </a:pPr>
            <a:r>
              <a:rPr sz="1200" dirty="0">
                <a:latin typeface="Aptos Display"/>
              </a:rPr>
              <a:t>An anti-bullying policy that is supported by a specialist trained member of staff.</a:t>
            </a:r>
          </a:p>
          <a:p>
            <a:pPr marL="80010" indent="-80010" defTabSz="182880">
              <a:spcBef>
                <a:spcPts val="200"/>
              </a:spcBef>
              <a:buClrTx/>
              <a:buSzPct val="100000"/>
              <a:buFontTx/>
              <a:defRPr sz="1120">
                <a:solidFill>
                  <a:srgbClr val="000000"/>
                </a:solidFill>
                <a:latin typeface="Comic Sans MS"/>
                <a:ea typeface="Comic Sans MS"/>
                <a:cs typeface="Comic Sans MS"/>
                <a:sym typeface="Comic Sans MS"/>
              </a:defRPr>
            </a:pPr>
            <a:r>
              <a:rPr sz="1200" dirty="0">
                <a:latin typeface="Aptos Display"/>
              </a:rPr>
              <a:t>Regular interventions on Cyberbullying, Sexting and other areas relating to individual emotional and or mental health needs</a:t>
            </a:r>
          </a:p>
          <a:p>
            <a:pPr marL="80010" indent="-80010" defTabSz="182880">
              <a:spcBef>
                <a:spcPts val="200"/>
              </a:spcBef>
              <a:buClrTx/>
              <a:buSzPct val="100000"/>
              <a:buFontTx/>
              <a:defRPr sz="1120">
                <a:solidFill>
                  <a:srgbClr val="000000"/>
                </a:solidFill>
                <a:latin typeface="Comic Sans MS"/>
                <a:ea typeface="Comic Sans MS"/>
                <a:cs typeface="Comic Sans MS"/>
                <a:sym typeface="Comic Sans MS"/>
              </a:defRPr>
            </a:pPr>
            <a:r>
              <a:rPr lang="en-US" sz="1200" dirty="0">
                <a:latin typeface="Aptos Display"/>
              </a:rPr>
              <a:t>Weekly My Happy Mind workshops </a:t>
            </a:r>
          </a:p>
          <a:p>
            <a:pPr marL="80010" indent="-80010" defTabSz="182880">
              <a:spcBef>
                <a:spcPts val="200"/>
              </a:spcBef>
              <a:buClrTx/>
              <a:buSzPct val="100000"/>
              <a:buFontTx/>
              <a:defRPr sz="1120">
                <a:solidFill>
                  <a:srgbClr val="000000"/>
                </a:solidFill>
                <a:latin typeface="Comic Sans MS"/>
                <a:ea typeface="Comic Sans MS"/>
                <a:cs typeface="Comic Sans MS"/>
                <a:sym typeface="Comic Sans MS"/>
              </a:defRPr>
            </a:pPr>
            <a:r>
              <a:rPr sz="1200" dirty="0">
                <a:latin typeface="Aptos Display"/>
              </a:rPr>
              <a:t>A </a:t>
            </a:r>
            <a:r>
              <a:rPr lang="en-US" sz="1200" dirty="0">
                <a:latin typeface="Aptos Display"/>
              </a:rPr>
              <a:t>Social</a:t>
            </a:r>
            <a:r>
              <a:rPr sz="1200" dirty="0">
                <a:latin typeface="Aptos Display"/>
              </a:rPr>
              <a:t>  </a:t>
            </a:r>
            <a:r>
              <a:rPr lang="en-US" sz="1200" dirty="0">
                <a:latin typeface="Aptos Display"/>
              </a:rPr>
              <a:t>Emotional</a:t>
            </a:r>
            <a:r>
              <a:rPr sz="1200" dirty="0">
                <a:latin typeface="Aptos Display"/>
              </a:rPr>
              <a:t> and </a:t>
            </a:r>
            <a:r>
              <a:rPr lang="en-US" sz="1200" dirty="0">
                <a:latin typeface="Aptos Display"/>
              </a:rPr>
              <a:t>Mental</a:t>
            </a:r>
            <a:r>
              <a:rPr sz="1200" dirty="0">
                <a:latin typeface="Aptos Display"/>
              </a:rPr>
              <a:t> </a:t>
            </a:r>
            <a:r>
              <a:rPr lang="en-US" sz="1200" dirty="0">
                <a:latin typeface="Aptos Display"/>
              </a:rPr>
              <a:t>Health</a:t>
            </a:r>
            <a:r>
              <a:rPr sz="1200" dirty="0">
                <a:latin typeface="Aptos Display"/>
              </a:rPr>
              <a:t> </a:t>
            </a:r>
            <a:r>
              <a:rPr lang="en-US" sz="1200" dirty="0">
                <a:latin typeface="Aptos Display"/>
              </a:rPr>
              <a:t>Support</a:t>
            </a:r>
            <a:r>
              <a:rPr sz="1200" dirty="0">
                <a:latin typeface="Aptos Display"/>
              </a:rPr>
              <a:t> </a:t>
            </a:r>
            <a:r>
              <a:rPr lang="en-US" sz="1200" dirty="0">
                <a:latin typeface="Aptos Display"/>
              </a:rPr>
              <a:t>Team</a:t>
            </a:r>
            <a:r>
              <a:rPr sz="1200" dirty="0">
                <a:latin typeface="Aptos Display"/>
              </a:rPr>
              <a:t> that provides programmes such as nurture groups</a:t>
            </a:r>
            <a:r>
              <a:rPr lang="en-GB" sz="1200" dirty="0">
                <a:latin typeface="Aptos Display"/>
              </a:rPr>
              <a:t>,</a:t>
            </a:r>
            <a:r>
              <a:rPr sz="1200" dirty="0">
                <a:latin typeface="Aptos Display"/>
              </a:rPr>
              <a:t> anger management, </a:t>
            </a:r>
            <a:r>
              <a:rPr lang="en-US" sz="1200" dirty="0">
                <a:latin typeface="Aptos Display"/>
              </a:rPr>
              <a:t>self-esteem</a:t>
            </a:r>
            <a:r>
              <a:rPr sz="1200" dirty="0">
                <a:latin typeface="Aptos Display"/>
              </a:rPr>
              <a:t> building, resilience, perseverance, grief etc. </a:t>
            </a:r>
            <a:endParaRPr lang="en-GB" sz="1200" dirty="0">
              <a:latin typeface="Aptos Display"/>
            </a:endParaRPr>
          </a:p>
          <a:p>
            <a:pPr marL="0" indent="0" defTabSz="182880">
              <a:spcBef>
                <a:spcPts val="200"/>
              </a:spcBef>
              <a:buClrTx/>
              <a:buSzTx/>
              <a:buNone/>
              <a:defRPr sz="1120">
                <a:solidFill>
                  <a:srgbClr val="000000"/>
                </a:solidFill>
                <a:latin typeface="Comic Sans MS"/>
                <a:ea typeface="Comic Sans MS"/>
                <a:cs typeface="Comic Sans MS"/>
                <a:sym typeface="Comic Sans MS"/>
              </a:defRPr>
            </a:pPr>
            <a:r>
              <a:rPr sz="1200" dirty="0">
                <a:latin typeface="Aptos Display"/>
              </a:rPr>
              <a:t>Targeted support for individual pupils.</a:t>
            </a:r>
            <a:endParaRPr lang="en-GB" sz="1200" dirty="0">
              <a:latin typeface="Aptos Display"/>
            </a:endParaRPr>
          </a:p>
          <a:p>
            <a:pPr algn="just" defTabSz="182880">
              <a:lnSpc>
                <a:spcPct val="120000"/>
              </a:lnSpc>
              <a:spcBef>
                <a:spcPts val="0"/>
              </a:spcBef>
              <a:buClrTx/>
              <a:buSzPct val="100000"/>
              <a:defRPr sz="1120">
                <a:solidFill>
                  <a:srgbClr val="000000"/>
                </a:solidFill>
                <a:latin typeface="Comic Sans MS"/>
                <a:ea typeface="Comic Sans MS"/>
                <a:cs typeface="Comic Sans MS"/>
                <a:sym typeface="Comic Sans MS"/>
              </a:defRPr>
            </a:pPr>
            <a:r>
              <a:rPr sz="1200" dirty="0">
                <a:latin typeface="Aptos Display"/>
              </a:rPr>
              <a:t>Young Minds</a:t>
            </a:r>
            <a:endParaRPr lang="en-GB" sz="1200" dirty="0">
              <a:latin typeface="Aptos Display"/>
            </a:endParaRPr>
          </a:p>
          <a:p>
            <a:pPr algn="just" defTabSz="182880">
              <a:lnSpc>
                <a:spcPct val="120000"/>
              </a:lnSpc>
              <a:spcBef>
                <a:spcPts val="0"/>
              </a:spcBef>
              <a:buClrTx/>
              <a:buSzPct val="100000"/>
              <a:defRPr sz="1120">
                <a:solidFill>
                  <a:srgbClr val="000000"/>
                </a:solidFill>
                <a:latin typeface="Comic Sans MS"/>
                <a:ea typeface="Comic Sans MS"/>
                <a:cs typeface="Comic Sans MS"/>
                <a:sym typeface="Comic Sans MS"/>
              </a:defRPr>
            </a:pPr>
            <a:r>
              <a:rPr sz="1200" dirty="0">
                <a:latin typeface="Aptos Display"/>
              </a:rPr>
              <a:t>Pupils as Listeners</a:t>
            </a:r>
            <a:endParaRPr lang="en-GB" sz="1200" dirty="0">
              <a:latin typeface="Aptos Display"/>
            </a:endParaRPr>
          </a:p>
          <a:p>
            <a:pPr algn="just" defTabSz="182880">
              <a:lnSpc>
                <a:spcPct val="120000"/>
              </a:lnSpc>
              <a:spcBef>
                <a:spcPts val="0"/>
              </a:spcBef>
              <a:buClrTx/>
              <a:buSzPct val="100000"/>
              <a:defRPr sz="1120">
                <a:solidFill>
                  <a:srgbClr val="000000"/>
                </a:solidFill>
                <a:latin typeface="Comic Sans MS"/>
                <a:ea typeface="Comic Sans MS"/>
                <a:cs typeface="Comic Sans MS"/>
                <a:sym typeface="Comic Sans MS"/>
              </a:defRPr>
            </a:pPr>
            <a:r>
              <a:rPr sz="1200" dirty="0">
                <a:latin typeface="Aptos Display"/>
              </a:rPr>
              <a:t>School Council</a:t>
            </a:r>
            <a:endParaRPr lang="en-GB" sz="1200" dirty="0">
              <a:latin typeface="Aptos Display"/>
            </a:endParaRPr>
          </a:p>
          <a:p>
            <a:pPr algn="just" defTabSz="182880">
              <a:lnSpc>
                <a:spcPct val="120000"/>
              </a:lnSpc>
              <a:spcBef>
                <a:spcPts val="0"/>
              </a:spcBef>
              <a:buClrTx/>
              <a:buSzPct val="100000"/>
              <a:defRPr sz="1120">
                <a:solidFill>
                  <a:srgbClr val="000000"/>
                </a:solidFill>
                <a:latin typeface="Comic Sans MS"/>
                <a:ea typeface="Comic Sans MS"/>
                <a:cs typeface="Comic Sans MS"/>
                <a:sym typeface="Comic Sans MS"/>
              </a:defRPr>
            </a:pPr>
            <a:r>
              <a:rPr sz="1200" dirty="0">
                <a:latin typeface="Aptos Display"/>
              </a:rPr>
              <a:t>Pupil Voice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l="-3000" r="-3000"/>
          </a:stretch>
        </a:blipFill>
        <a:effectLst/>
      </p:bgPr>
    </p:bg>
    <p:spTree>
      <p:nvGrpSpPr>
        <p:cNvPr id="1" name=""/>
        <p:cNvGrpSpPr/>
        <p:nvPr/>
      </p:nvGrpSpPr>
      <p:grpSpPr>
        <a:xfrm>
          <a:off x="0" y="0"/>
          <a:ext cx="0" cy="0"/>
          <a:chOff x="0" y="0"/>
          <a:chExt cx="0" cy="0"/>
        </a:xfrm>
      </p:grpSpPr>
      <p:sp>
        <p:nvSpPr>
          <p:cNvPr id="359" name="4.Who to contact"/>
          <p:cNvSpPr txBox="1">
            <a:spLocks noGrp="1"/>
          </p:cNvSpPr>
          <p:nvPr>
            <p:ph type="title"/>
          </p:nvPr>
        </p:nvSpPr>
        <p:spPr>
          <a:xfrm>
            <a:off x="514350" y="609600"/>
            <a:ext cx="7598569" cy="1456267"/>
          </a:xfrm>
          <a:prstGeom prst="rect">
            <a:avLst/>
          </a:prstGeom>
        </p:spPr>
        <p:txBody>
          <a:bodyPr lIns="45719" tIns="45720" rIns="45719" bIns="45720">
            <a:normAutofit/>
          </a:bodyPr>
          <a:lstStyle>
            <a:lvl1pPr>
              <a:defRPr sz="4800" b="1" u="sng">
                <a:latin typeface="Comic Sans MS"/>
                <a:ea typeface="Comic Sans MS"/>
                <a:cs typeface="Comic Sans MS"/>
                <a:sym typeface="Comic Sans MS"/>
              </a:defRPr>
            </a:lvl1pPr>
          </a:lstStyle>
          <a:p>
            <a:pPr>
              <a:defRPr>
                <a:latin typeface="Garamond"/>
                <a:ea typeface="Garamond"/>
                <a:cs typeface="Garamond"/>
                <a:sym typeface="Garamond"/>
              </a:defRPr>
            </a:pPr>
            <a:r>
              <a:rPr lang="en-US" u="none">
                <a:latin typeface="Aptos Display"/>
                <a:ea typeface="Comic Sans MS"/>
                <a:cs typeface="Comic Sans MS"/>
                <a:sym typeface="Comic Sans MS"/>
              </a:rPr>
              <a:t>4.Who to contact</a:t>
            </a:r>
            <a:endParaRPr lang="en-US" u="none">
              <a:latin typeface="Aptos Display"/>
              <a:ea typeface="Comic Sans MS"/>
              <a:cs typeface="Comic Sans MS"/>
            </a:endParaRPr>
          </a:p>
        </p:txBody>
      </p:sp>
      <p:graphicFrame>
        <p:nvGraphicFramePr>
          <p:cNvPr id="370" name="Our SEN Co-ordinator (SENCo) is Mrs Openshaw who can be contacted through school: 0161 723 4210 or by email at stmarysradcliffe@bury.gov.uk…">
            <a:extLst>
              <a:ext uri="{FF2B5EF4-FFF2-40B4-BE49-F238E27FC236}">
                <a16:creationId xmlns:a16="http://schemas.microsoft.com/office/drawing/2014/main" id="{3AFF2231-4503-7719-5678-5DA7B4AEE57D}"/>
              </a:ext>
            </a:extLst>
          </p:cNvPr>
          <p:cNvGraphicFramePr>
            <a:graphicFrameLocks noGrp="1"/>
          </p:cNvGraphicFramePr>
          <p:nvPr>
            <p:ph idx="1"/>
            <p:extLst>
              <p:ext uri="{D42A27DB-BD31-4B8C-83A1-F6EECF244321}">
                <p14:modId xmlns:p14="http://schemas.microsoft.com/office/powerpoint/2010/main" val="1330646645"/>
              </p:ext>
            </p:extLst>
          </p:nvPr>
        </p:nvGraphicFramePr>
        <p:xfrm>
          <a:off x="514350" y="2406400"/>
          <a:ext cx="7598568" cy="3384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5. What is the level of expertise and training of staff in relation to children with SEN and how will specialist expertise be secured?"/>
          <p:cNvSpPr txBox="1">
            <a:spLocks noGrp="1"/>
          </p:cNvSpPr>
          <p:nvPr>
            <p:ph type="title"/>
          </p:nvPr>
        </p:nvSpPr>
        <p:spPr>
          <a:xfrm>
            <a:off x="223091" y="251553"/>
            <a:ext cx="7607147" cy="1456267"/>
          </a:xfrm>
          <a:prstGeom prst="rect">
            <a:avLst/>
          </a:prstGeom>
        </p:spPr>
        <p:txBody>
          <a:bodyPr lIns="45719" tIns="45720" rIns="45719" bIns="45720" anchor="ctr">
            <a:normAutofit/>
          </a:bodyPr>
          <a:lstStyle>
            <a:lvl1pPr defTabSz="219455">
              <a:defRPr sz="2304" u="sng">
                <a:latin typeface="Comic Sans MS"/>
                <a:ea typeface="Comic Sans MS"/>
                <a:cs typeface="Comic Sans MS"/>
                <a:sym typeface="Comic Sans MS"/>
              </a:defRPr>
            </a:lvl1pPr>
          </a:lstStyle>
          <a:p>
            <a:r>
              <a:rPr sz="2300" u="none">
                <a:latin typeface="Aptos Display"/>
              </a:rPr>
              <a:t>5. </a:t>
            </a:r>
            <a:r>
              <a:rPr sz="2300" b="1" u="none">
                <a:latin typeface="Aptos Display"/>
              </a:rPr>
              <a:t>What is the level of expertise and training of staff in relation to children with SEN and how will specialist expertise be secured?</a:t>
            </a:r>
            <a:endParaRPr lang="en-US" sz="2300" b="1" u="none">
              <a:latin typeface="Aptos Display"/>
            </a:endParaRPr>
          </a:p>
        </p:txBody>
      </p:sp>
      <p:sp>
        <p:nvSpPr>
          <p:cNvPr id="364" name="The school have recently secured specialist expertise on SEN from Patricia Murphy (an expert in the SEN field)…"/>
          <p:cNvSpPr txBox="1">
            <a:spLocks noGrp="1"/>
          </p:cNvSpPr>
          <p:nvPr>
            <p:ph idx="1"/>
          </p:nvPr>
        </p:nvSpPr>
        <p:spPr>
          <a:xfrm>
            <a:off x="457200" y="1976815"/>
            <a:ext cx="7772400" cy="3910783"/>
          </a:xfrm>
          <a:prstGeom prst="rect">
            <a:avLst/>
          </a:prstGeom>
          <a:solidFill>
            <a:schemeClr val="tx1"/>
          </a:solidFill>
        </p:spPr>
        <p:txBody>
          <a:bodyPr lIns="45719" tIns="45720" rIns="45719" bIns="45720" anchor="t">
            <a:normAutofit/>
          </a:bodyPr>
          <a:lstStyle/>
          <a:p>
            <a:pPr marL="161290" indent="-161290" defTabSz="210311">
              <a:spcBef>
                <a:spcPts val="300"/>
              </a:spcBef>
              <a:buClrTx/>
              <a:buSzPct val="100000"/>
              <a:buFontTx/>
              <a:defRPr sz="1610">
                <a:solidFill>
                  <a:srgbClr val="000000"/>
                </a:solidFill>
                <a:latin typeface="Comic Sans MS"/>
                <a:ea typeface="Comic Sans MS"/>
                <a:cs typeface="Comic Sans MS"/>
                <a:sym typeface="Comic Sans MS"/>
              </a:defRPr>
            </a:pPr>
            <a:r>
              <a:rPr lang="en-GB" sz="1600">
                <a:latin typeface="Aptos Display"/>
              </a:rPr>
              <a:t>Mrs Openshaw has the qualification- The National Award for SEN Coordination (NASENCO) and Miss Walmsley is currently working on the new NPQ qualification. </a:t>
            </a:r>
          </a:p>
          <a:p>
            <a:pPr marL="161290" indent="-161290" defTabSz="210311">
              <a:spcBef>
                <a:spcPts val="300"/>
              </a:spcBef>
              <a:buClrTx/>
              <a:buFontTx/>
              <a:defRPr sz="1610">
                <a:solidFill>
                  <a:srgbClr val="000000"/>
                </a:solidFill>
                <a:latin typeface="Comic Sans MS"/>
                <a:ea typeface="Comic Sans MS"/>
                <a:cs typeface="Comic Sans MS"/>
                <a:sym typeface="Comic Sans MS"/>
              </a:defRPr>
            </a:pPr>
            <a:r>
              <a:rPr sz="1600" dirty="0">
                <a:latin typeface="Aptos Display"/>
              </a:rPr>
              <a:t>The school </a:t>
            </a:r>
            <a:r>
              <a:rPr lang="en-US" sz="1600" dirty="0">
                <a:latin typeface="Aptos Display"/>
              </a:rPr>
              <a:t>works closely with the local authority to develop SEN provision. </a:t>
            </a:r>
          </a:p>
          <a:p>
            <a:pPr marL="161290" indent="-161290" defTabSz="210311">
              <a:spcBef>
                <a:spcPts val="300"/>
              </a:spcBef>
              <a:buClrTx/>
              <a:buFontTx/>
              <a:defRPr sz="1610">
                <a:solidFill>
                  <a:srgbClr val="000000"/>
                </a:solidFill>
                <a:latin typeface="Comic Sans MS"/>
                <a:ea typeface="Comic Sans MS"/>
                <a:cs typeface="Comic Sans MS"/>
                <a:sym typeface="Comic Sans MS"/>
              </a:defRPr>
            </a:pPr>
            <a:r>
              <a:rPr lang="en-US" sz="1600" dirty="0">
                <a:latin typeface="Aptos Display"/>
              </a:rPr>
              <a:t>Continual professional </a:t>
            </a:r>
            <a:r>
              <a:rPr lang="en-US" sz="1600">
                <a:latin typeface="Aptos Display"/>
              </a:rPr>
              <a:t>development</a:t>
            </a:r>
            <a:r>
              <a:rPr lang="en-US" sz="1600" dirty="0">
                <a:latin typeface="Aptos Display"/>
              </a:rPr>
              <a:t> </a:t>
            </a:r>
            <a:r>
              <a:rPr sz="1600" dirty="0">
                <a:latin typeface="Aptos Display"/>
              </a:rPr>
              <a:t>is a school priority to enhance personal development</a:t>
            </a:r>
            <a:r>
              <a:rPr lang="en-US" sz="1600" dirty="0">
                <a:latin typeface="Aptos Display"/>
              </a:rPr>
              <a:t>,</a:t>
            </a:r>
            <a:r>
              <a:rPr sz="1600" dirty="0">
                <a:latin typeface="Aptos Display"/>
              </a:rPr>
              <a:t> </a:t>
            </a:r>
            <a:r>
              <a:rPr lang="en-US" sz="1600" dirty="0">
                <a:latin typeface="Aptos Display"/>
              </a:rPr>
              <a:t>skills </a:t>
            </a:r>
            <a:r>
              <a:rPr sz="1600" dirty="0">
                <a:latin typeface="Aptos Display"/>
              </a:rPr>
              <a:t>and expertise of all staff.</a:t>
            </a:r>
            <a:endParaRPr sz="1600" b="1" dirty="0">
              <a:latin typeface="Aptos Display"/>
            </a:endParaRPr>
          </a:p>
          <a:p>
            <a:pPr marL="161290" indent="-161290" defTabSz="210311">
              <a:spcBef>
                <a:spcPts val="300"/>
              </a:spcBef>
              <a:buClrTx/>
              <a:buSzPct val="100000"/>
              <a:buFontTx/>
              <a:defRPr sz="1610">
                <a:solidFill>
                  <a:srgbClr val="000000"/>
                </a:solidFill>
                <a:latin typeface="Comic Sans MS"/>
                <a:ea typeface="Comic Sans MS"/>
                <a:cs typeface="Comic Sans MS"/>
                <a:sym typeface="Comic Sans MS"/>
              </a:defRPr>
            </a:pPr>
            <a:r>
              <a:rPr lang="en-US" sz="1600" dirty="0">
                <a:latin typeface="Aptos Display"/>
              </a:rPr>
              <a:t>SENCO receives specialist support from The St Theresa of Calcutta Trust SENDCO network. </a:t>
            </a:r>
          </a:p>
          <a:p>
            <a:pPr marL="161290" indent="-161290" defTabSz="210311">
              <a:spcBef>
                <a:spcPts val="300"/>
              </a:spcBef>
              <a:buClrTx/>
              <a:buFontTx/>
              <a:defRPr sz="1610">
                <a:solidFill>
                  <a:srgbClr val="000000"/>
                </a:solidFill>
                <a:latin typeface="Comic Sans MS"/>
                <a:ea typeface="Comic Sans MS"/>
                <a:cs typeface="Comic Sans MS"/>
                <a:sym typeface="Comic Sans MS"/>
              </a:defRPr>
            </a:pPr>
            <a:r>
              <a:rPr sz="1600" dirty="0">
                <a:latin typeface="Aptos Display"/>
              </a:rPr>
              <a:t>At St Mary’s, teachers and teaching assistants have access to training both through INSET (In Service Training) during weekly staff meetings and through attending courses outside school provided by the </a:t>
            </a:r>
            <a:r>
              <a:rPr lang="en-US" sz="1600" dirty="0">
                <a:latin typeface="Aptos Display"/>
              </a:rPr>
              <a:t>authority </a:t>
            </a:r>
            <a:r>
              <a:rPr sz="1600" dirty="0">
                <a:latin typeface="Aptos Display"/>
              </a:rPr>
              <a:t>providers. (Best Trust)</a:t>
            </a:r>
            <a:endParaRPr sz="1600" b="1" dirty="0">
              <a:latin typeface="Aptos Display"/>
            </a:endParaRPr>
          </a:p>
          <a:p>
            <a:pPr marL="161290" indent="-161290" defTabSz="210311">
              <a:spcBef>
                <a:spcPts val="300"/>
              </a:spcBef>
              <a:buClrTx/>
              <a:buSzPct val="100000"/>
              <a:buFontTx/>
              <a:defRPr sz="1610">
                <a:solidFill>
                  <a:srgbClr val="000000"/>
                </a:solidFill>
                <a:latin typeface="Comic Sans MS"/>
                <a:ea typeface="Comic Sans MS"/>
                <a:cs typeface="Comic Sans MS"/>
                <a:sym typeface="Comic Sans MS"/>
              </a:defRPr>
            </a:pPr>
            <a:r>
              <a:rPr sz="1600">
                <a:latin typeface="Aptos Display"/>
              </a:rPr>
              <a:t>Our teaching assistants are experienced and trained in a wide range of interventions to support different SEN and given the opportunity to update and attend training throughout the school year.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l="-3000" r="-3000"/>
          </a:stretch>
        </a:blipFill>
        <a:effectLst/>
      </p:bgPr>
    </p:bg>
    <p:spTree>
      <p:nvGrpSpPr>
        <p:cNvPr id="1" name=""/>
        <p:cNvGrpSpPr/>
        <p:nvPr/>
      </p:nvGrpSpPr>
      <p:grpSpPr>
        <a:xfrm>
          <a:off x="0" y="0"/>
          <a:ext cx="0" cy="0"/>
          <a:chOff x="0" y="0"/>
          <a:chExt cx="0" cy="0"/>
        </a:xfrm>
      </p:grpSpPr>
      <p:sp>
        <p:nvSpPr>
          <p:cNvPr id="366" name="5.What is the level of expertise and training of staff in relation to children with SEN and how will specialist expertise be secured?"/>
          <p:cNvSpPr txBox="1">
            <a:spLocks noGrp="1"/>
          </p:cNvSpPr>
          <p:nvPr>
            <p:ph type="title"/>
          </p:nvPr>
        </p:nvSpPr>
        <p:spPr>
          <a:xfrm>
            <a:off x="514350" y="609600"/>
            <a:ext cx="7598569" cy="1456267"/>
          </a:xfrm>
          <a:prstGeom prst="rect">
            <a:avLst/>
          </a:prstGeom>
        </p:spPr>
        <p:txBody>
          <a:bodyPr lIns="45719" tIns="45720" rIns="45719" bIns="45720">
            <a:normAutofit/>
          </a:bodyPr>
          <a:lstStyle>
            <a:lvl1pPr defTabSz="219455">
              <a:defRPr sz="2304" b="1" u="sng">
                <a:latin typeface="Comic Sans MS"/>
                <a:ea typeface="Comic Sans MS"/>
                <a:cs typeface="Comic Sans MS"/>
                <a:sym typeface="Comic Sans MS"/>
              </a:defRPr>
            </a:lvl1pPr>
          </a:lstStyle>
          <a:p>
            <a:r>
              <a:rPr lang="en-US" u="none">
                <a:latin typeface="Aptos Display"/>
              </a:rPr>
              <a:t>5.What is the level of expertise and training of staff in relation to children with SEN and how will specialist expertise be secured?</a:t>
            </a:r>
          </a:p>
        </p:txBody>
      </p:sp>
      <p:graphicFrame>
        <p:nvGraphicFramePr>
          <p:cNvPr id="369" name="Our SEN team attends local authority SENCo consultation meetings regularly to keep up to date with current practise, seek advice, share resources and SEND information nationally.…">
            <a:extLst>
              <a:ext uri="{FF2B5EF4-FFF2-40B4-BE49-F238E27FC236}">
                <a16:creationId xmlns:a16="http://schemas.microsoft.com/office/drawing/2014/main" id="{8CF10988-01DD-3C0E-F005-A7C072DD0011}"/>
              </a:ext>
            </a:extLst>
          </p:cNvPr>
          <p:cNvGraphicFramePr>
            <a:graphicFrameLocks noGrp="1"/>
          </p:cNvGraphicFramePr>
          <p:nvPr>
            <p:ph idx="1"/>
            <p:extLst>
              <p:ext uri="{D42A27DB-BD31-4B8C-83A1-F6EECF244321}">
                <p14:modId xmlns:p14="http://schemas.microsoft.com/office/powerpoint/2010/main" val="2186264393"/>
              </p:ext>
            </p:extLst>
          </p:nvPr>
        </p:nvGraphicFramePr>
        <p:xfrm>
          <a:off x="-898731" y="2323774"/>
          <a:ext cx="11123964" cy="3563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l="-3000" r="-3000"/>
          </a:stretch>
        </a:blipFill>
        <a:effectLst/>
      </p:bgPr>
    </p:bg>
    <p:spTree>
      <p:nvGrpSpPr>
        <p:cNvPr id="1" name=""/>
        <p:cNvGrpSpPr/>
        <p:nvPr/>
      </p:nvGrpSpPr>
      <p:grpSpPr>
        <a:xfrm>
          <a:off x="0" y="0"/>
          <a:ext cx="0" cy="0"/>
          <a:chOff x="0" y="0"/>
          <a:chExt cx="0" cy="0"/>
        </a:xfrm>
      </p:grpSpPr>
      <p:sp>
        <p:nvSpPr>
          <p:cNvPr id="375" name="Rectangle 374">
            <a:extLst>
              <a:ext uri="{FF2B5EF4-FFF2-40B4-BE49-F238E27FC236}">
                <a16:creationId xmlns:a16="http://schemas.microsoft.com/office/drawing/2014/main" id="{E1EB41F2-E181-4D4D-9131-A30F6B0A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77" name="Freeform: Shape 376">
            <a:extLst>
              <a:ext uri="{FF2B5EF4-FFF2-40B4-BE49-F238E27FC236}">
                <a16:creationId xmlns:a16="http://schemas.microsoft.com/office/drawing/2014/main" id="{3D63CC92-C517-4C71-9222-4579252CD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1"/>
            <a:ext cx="9144000" cy="1703129"/>
          </a:xfrm>
          <a:custGeom>
            <a:avLst/>
            <a:gdLst>
              <a:gd name="connsiteX0" fmla="*/ 0 w 12192000"/>
              <a:gd name="connsiteY0" fmla="*/ 0 h 2270839"/>
              <a:gd name="connsiteX1" fmla="*/ 12192000 w 12192000"/>
              <a:gd name="connsiteY1" fmla="*/ 0 h 2270839"/>
              <a:gd name="connsiteX2" fmla="*/ 12192000 w 12192000"/>
              <a:gd name="connsiteY2" fmla="*/ 213719 h 2270839"/>
              <a:gd name="connsiteX3" fmla="*/ 12192000 w 12192000"/>
              <a:gd name="connsiteY3" fmla="*/ 471948 h 2270839"/>
              <a:gd name="connsiteX4" fmla="*/ 12192000 w 12192000"/>
              <a:gd name="connsiteY4" fmla="*/ 519830 h 2270839"/>
              <a:gd name="connsiteX5" fmla="*/ 12192000 w 12192000"/>
              <a:gd name="connsiteY5" fmla="*/ 744793 h 2270839"/>
              <a:gd name="connsiteX6" fmla="*/ 12192000 w 12192000"/>
              <a:gd name="connsiteY6" fmla="*/ 1754021 h 2270839"/>
              <a:gd name="connsiteX7" fmla="*/ 11957522 w 12192000"/>
              <a:gd name="connsiteY7" fmla="*/ 1797923 h 2270839"/>
              <a:gd name="connsiteX8" fmla="*/ 11679973 w 12192000"/>
              <a:gd name="connsiteY8" fmla="*/ 1847667 h 2270839"/>
              <a:gd name="connsiteX9" fmla="*/ 11401197 w 12192000"/>
              <a:gd name="connsiteY9" fmla="*/ 1896360 h 2270839"/>
              <a:gd name="connsiteX10" fmla="*/ 11121192 w 12192000"/>
              <a:gd name="connsiteY10" fmla="*/ 1938046 h 2270839"/>
              <a:gd name="connsiteX11" fmla="*/ 10842416 w 12192000"/>
              <a:gd name="connsiteY11" fmla="*/ 1980083 h 2270839"/>
              <a:gd name="connsiteX12" fmla="*/ 10562411 w 12192000"/>
              <a:gd name="connsiteY12" fmla="*/ 2019318 h 2270839"/>
              <a:gd name="connsiteX13" fmla="*/ 10286091 w 12192000"/>
              <a:gd name="connsiteY13" fmla="*/ 2052947 h 2270839"/>
              <a:gd name="connsiteX14" fmla="*/ 10006086 w 12192000"/>
              <a:gd name="connsiteY14" fmla="*/ 2084825 h 2270839"/>
              <a:gd name="connsiteX15" fmla="*/ 9727310 w 12192000"/>
              <a:gd name="connsiteY15" fmla="*/ 2113901 h 2270839"/>
              <a:gd name="connsiteX16" fmla="*/ 9453445 w 12192000"/>
              <a:gd name="connsiteY16" fmla="*/ 2139123 h 2270839"/>
              <a:gd name="connsiteX17" fmla="*/ 9175897 w 12192000"/>
              <a:gd name="connsiteY17" fmla="*/ 2164345 h 2270839"/>
              <a:gd name="connsiteX18" fmla="*/ 8902033 w 12192000"/>
              <a:gd name="connsiteY18" fmla="*/ 2185364 h 2270839"/>
              <a:gd name="connsiteX19" fmla="*/ 8628169 w 12192000"/>
              <a:gd name="connsiteY19" fmla="*/ 2201828 h 2270839"/>
              <a:gd name="connsiteX20" fmla="*/ 8355533 w 12192000"/>
              <a:gd name="connsiteY20" fmla="*/ 2218994 h 2270839"/>
              <a:gd name="connsiteX21" fmla="*/ 8085353 w 12192000"/>
              <a:gd name="connsiteY21" fmla="*/ 2233356 h 2270839"/>
              <a:gd name="connsiteX22" fmla="*/ 7817629 w 12192000"/>
              <a:gd name="connsiteY22" fmla="*/ 2243515 h 2270839"/>
              <a:gd name="connsiteX23" fmla="*/ 7549905 w 12192000"/>
              <a:gd name="connsiteY23" fmla="*/ 2252273 h 2270839"/>
              <a:gd name="connsiteX24" fmla="*/ 7284638 w 12192000"/>
              <a:gd name="connsiteY24" fmla="*/ 2260680 h 2270839"/>
              <a:gd name="connsiteX25" fmla="*/ 7023055 w 12192000"/>
              <a:gd name="connsiteY25" fmla="*/ 2264534 h 2270839"/>
              <a:gd name="connsiteX26" fmla="*/ 6761472 w 12192000"/>
              <a:gd name="connsiteY26" fmla="*/ 2268737 h 2270839"/>
              <a:gd name="connsiteX27" fmla="*/ 6503573 w 12192000"/>
              <a:gd name="connsiteY27" fmla="*/ 2270839 h 2270839"/>
              <a:gd name="connsiteX28" fmla="*/ 6248130 w 12192000"/>
              <a:gd name="connsiteY28" fmla="*/ 2268737 h 2270839"/>
              <a:gd name="connsiteX29" fmla="*/ 5995144 w 12192000"/>
              <a:gd name="connsiteY29" fmla="*/ 2268737 h 2270839"/>
              <a:gd name="connsiteX30" fmla="*/ 5744613 w 12192000"/>
              <a:gd name="connsiteY30" fmla="*/ 2264534 h 2270839"/>
              <a:gd name="connsiteX31" fmla="*/ 5498995 w 12192000"/>
              <a:gd name="connsiteY31" fmla="*/ 2258228 h 2270839"/>
              <a:gd name="connsiteX32" fmla="*/ 5255834 w 12192000"/>
              <a:gd name="connsiteY32" fmla="*/ 2252273 h 2270839"/>
              <a:gd name="connsiteX33" fmla="*/ 5017584 w 12192000"/>
              <a:gd name="connsiteY33" fmla="*/ 2245617 h 2270839"/>
              <a:gd name="connsiteX34" fmla="*/ 4780562 w 12192000"/>
              <a:gd name="connsiteY34" fmla="*/ 2235458 h 2270839"/>
              <a:gd name="connsiteX35" fmla="*/ 4547227 w 12192000"/>
              <a:gd name="connsiteY35" fmla="*/ 2224598 h 2270839"/>
              <a:gd name="connsiteX36" fmla="*/ 4318800 w 12192000"/>
              <a:gd name="connsiteY36" fmla="*/ 2214790 h 2270839"/>
              <a:gd name="connsiteX37" fmla="*/ 3873004 w 12192000"/>
              <a:gd name="connsiteY37" fmla="*/ 2187115 h 2270839"/>
              <a:gd name="connsiteX38" fmla="*/ 3445628 w 12192000"/>
              <a:gd name="connsiteY38" fmla="*/ 2157690 h 2270839"/>
              <a:gd name="connsiteX39" fmla="*/ 3035446 w 12192000"/>
              <a:gd name="connsiteY39" fmla="*/ 2126862 h 2270839"/>
              <a:gd name="connsiteX40" fmla="*/ 2647370 w 12192000"/>
              <a:gd name="connsiteY40" fmla="*/ 2092883 h 2270839"/>
              <a:gd name="connsiteX41" fmla="*/ 2276487 w 12192000"/>
              <a:gd name="connsiteY41" fmla="*/ 2057501 h 2270839"/>
              <a:gd name="connsiteX42" fmla="*/ 1932621 w 12192000"/>
              <a:gd name="connsiteY42" fmla="*/ 2019318 h 2270839"/>
              <a:gd name="connsiteX43" fmla="*/ 1609634 w 12192000"/>
              <a:gd name="connsiteY43" fmla="*/ 1981835 h 2270839"/>
              <a:gd name="connsiteX44" fmla="*/ 1312435 w 12192000"/>
              <a:gd name="connsiteY44" fmla="*/ 1944352 h 2270839"/>
              <a:gd name="connsiteX45" fmla="*/ 1039799 w 12192000"/>
              <a:gd name="connsiteY45" fmla="*/ 1908971 h 2270839"/>
              <a:gd name="connsiteX46" fmla="*/ 797865 w 12192000"/>
              <a:gd name="connsiteY46" fmla="*/ 1875341 h 2270839"/>
              <a:gd name="connsiteX47" fmla="*/ 579265 w 12192000"/>
              <a:gd name="connsiteY47" fmla="*/ 1843463 h 2270839"/>
              <a:gd name="connsiteX48" fmla="*/ 395052 w 12192000"/>
              <a:gd name="connsiteY48" fmla="*/ 1816840 h 2270839"/>
              <a:gd name="connsiteX49" fmla="*/ 240312 w 12192000"/>
              <a:gd name="connsiteY49" fmla="*/ 1791617 h 2270839"/>
              <a:gd name="connsiteX50" fmla="*/ 27853 w 12192000"/>
              <a:gd name="connsiteY50" fmla="*/ 1755536 h 2270839"/>
              <a:gd name="connsiteX51" fmla="*/ 0 w 12192000"/>
              <a:gd name="connsiteY51" fmla="*/ 1750823 h 2270839"/>
              <a:gd name="connsiteX52" fmla="*/ 0 w 12192000"/>
              <a:gd name="connsiteY52" fmla="*/ 744793 h 2270839"/>
              <a:gd name="connsiteX53" fmla="*/ 0 w 12192000"/>
              <a:gd name="connsiteY53" fmla="*/ 519830 h 2270839"/>
              <a:gd name="connsiteX54" fmla="*/ 0 w 12192000"/>
              <a:gd name="connsiteY54" fmla="*/ 471948 h 2270839"/>
              <a:gd name="connsiteX55" fmla="*/ 0 w 12192000"/>
              <a:gd name="connsiteY55" fmla="*/ 213719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2270839">
                <a:moveTo>
                  <a:pt x="0" y="0"/>
                </a:moveTo>
                <a:lnTo>
                  <a:pt x="12192000" y="0"/>
                </a:lnTo>
                <a:lnTo>
                  <a:pt x="12192000" y="213719"/>
                </a:lnTo>
                <a:lnTo>
                  <a:pt x="12192000" y="471948"/>
                </a:lnTo>
                <a:lnTo>
                  <a:pt x="12192000" y="519830"/>
                </a:lnTo>
                <a:lnTo>
                  <a:pt x="12192000" y="744793"/>
                </a:lnTo>
                <a:lnTo>
                  <a:pt x="12192000" y="1754021"/>
                </a:lnTo>
                <a:lnTo>
                  <a:pt x="11957522" y="1797923"/>
                </a:lnTo>
                <a:lnTo>
                  <a:pt x="11679973" y="1847667"/>
                </a:lnTo>
                <a:lnTo>
                  <a:pt x="11401197" y="1896360"/>
                </a:lnTo>
                <a:lnTo>
                  <a:pt x="11121192" y="1938046"/>
                </a:lnTo>
                <a:lnTo>
                  <a:pt x="10842416" y="1980083"/>
                </a:lnTo>
                <a:lnTo>
                  <a:pt x="10562411" y="2019318"/>
                </a:lnTo>
                <a:lnTo>
                  <a:pt x="10286091" y="2052947"/>
                </a:lnTo>
                <a:lnTo>
                  <a:pt x="10006086" y="2084825"/>
                </a:lnTo>
                <a:lnTo>
                  <a:pt x="9727310" y="2113901"/>
                </a:lnTo>
                <a:lnTo>
                  <a:pt x="9453445" y="2139123"/>
                </a:lnTo>
                <a:lnTo>
                  <a:pt x="9175897" y="2164345"/>
                </a:lnTo>
                <a:lnTo>
                  <a:pt x="8902033" y="2185364"/>
                </a:lnTo>
                <a:lnTo>
                  <a:pt x="8628169" y="2201828"/>
                </a:lnTo>
                <a:lnTo>
                  <a:pt x="8355533" y="2218994"/>
                </a:lnTo>
                <a:lnTo>
                  <a:pt x="8085353" y="2233356"/>
                </a:lnTo>
                <a:lnTo>
                  <a:pt x="7817629" y="2243515"/>
                </a:lnTo>
                <a:lnTo>
                  <a:pt x="7549905" y="2252273"/>
                </a:lnTo>
                <a:lnTo>
                  <a:pt x="7284638" y="2260680"/>
                </a:lnTo>
                <a:lnTo>
                  <a:pt x="7023055" y="2264534"/>
                </a:lnTo>
                <a:lnTo>
                  <a:pt x="6761472" y="2268737"/>
                </a:lnTo>
                <a:lnTo>
                  <a:pt x="6503573" y="2270839"/>
                </a:lnTo>
                <a:lnTo>
                  <a:pt x="6248130" y="2268737"/>
                </a:lnTo>
                <a:lnTo>
                  <a:pt x="5995144" y="2268737"/>
                </a:lnTo>
                <a:lnTo>
                  <a:pt x="5744613" y="2264534"/>
                </a:lnTo>
                <a:lnTo>
                  <a:pt x="5498995" y="2258228"/>
                </a:lnTo>
                <a:lnTo>
                  <a:pt x="5255834" y="2252273"/>
                </a:lnTo>
                <a:lnTo>
                  <a:pt x="5017584" y="2245617"/>
                </a:lnTo>
                <a:lnTo>
                  <a:pt x="4780562" y="2235458"/>
                </a:lnTo>
                <a:lnTo>
                  <a:pt x="4547227" y="2224598"/>
                </a:lnTo>
                <a:lnTo>
                  <a:pt x="4318800" y="2214790"/>
                </a:lnTo>
                <a:lnTo>
                  <a:pt x="3873004" y="2187115"/>
                </a:lnTo>
                <a:lnTo>
                  <a:pt x="3445628" y="2157690"/>
                </a:lnTo>
                <a:lnTo>
                  <a:pt x="3035446" y="2126862"/>
                </a:lnTo>
                <a:lnTo>
                  <a:pt x="2647370" y="2092883"/>
                </a:lnTo>
                <a:lnTo>
                  <a:pt x="2276487" y="2057501"/>
                </a:lnTo>
                <a:lnTo>
                  <a:pt x="1932621" y="2019318"/>
                </a:lnTo>
                <a:lnTo>
                  <a:pt x="1609634" y="1981835"/>
                </a:lnTo>
                <a:lnTo>
                  <a:pt x="1312435" y="1944352"/>
                </a:lnTo>
                <a:lnTo>
                  <a:pt x="1039799" y="1908971"/>
                </a:lnTo>
                <a:lnTo>
                  <a:pt x="797865" y="1875341"/>
                </a:lnTo>
                <a:lnTo>
                  <a:pt x="579265" y="1843463"/>
                </a:lnTo>
                <a:lnTo>
                  <a:pt x="395052" y="1816840"/>
                </a:lnTo>
                <a:lnTo>
                  <a:pt x="240312" y="1791617"/>
                </a:lnTo>
                <a:lnTo>
                  <a:pt x="27853" y="1755536"/>
                </a:lnTo>
                <a:lnTo>
                  <a:pt x="0" y="1750823"/>
                </a:lnTo>
                <a:lnTo>
                  <a:pt x="0" y="744793"/>
                </a:lnTo>
                <a:lnTo>
                  <a:pt x="0" y="519830"/>
                </a:lnTo>
                <a:lnTo>
                  <a:pt x="0" y="471948"/>
                </a:lnTo>
                <a:lnTo>
                  <a:pt x="0" y="213719"/>
                </a:lnTo>
                <a:close/>
              </a:path>
            </a:pathLst>
          </a:custGeom>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sz="1350"/>
          </a:p>
        </p:txBody>
      </p:sp>
      <p:sp>
        <p:nvSpPr>
          <p:cNvPr id="369" name="6.How is equipment and facilities to support children with SEN secured?"/>
          <p:cNvSpPr txBox="1">
            <a:spLocks noGrp="1"/>
          </p:cNvSpPr>
          <p:nvPr>
            <p:ph type="title"/>
          </p:nvPr>
        </p:nvSpPr>
        <p:spPr>
          <a:xfrm>
            <a:off x="304499" y="570812"/>
            <a:ext cx="7212979" cy="832757"/>
          </a:xfrm>
          <a:prstGeom prst="rect">
            <a:avLst/>
          </a:prstGeom>
          <a:solidFill>
            <a:schemeClr val="tx1"/>
          </a:solidFill>
        </p:spPr>
        <p:txBody>
          <a:bodyPr lIns="45719" tIns="45720" rIns="45719" bIns="45720">
            <a:normAutofit/>
          </a:bodyPr>
          <a:lstStyle/>
          <a:p>
            <a:pPr algn="ctr" defTabSz="297179">
              <a:lnSpc>
                <a:spcPct val="90000"/>
              </a:lnSpc>
              <a:spcBef>
                <a:spcPts val="400"/>
              </a:spcBef>
              <a:defRPr sz="3120">
                <a:solidFill>
                  <a:srgbClr val="000000"/>
                </a:solidFill>
                <a:uFill>
                  <a:solidFill>
                    <a:srgbClr val="000000"/>
                  </a:solidFill>
                </a:uFill>
                <a:latin typeface="+mj-lt"/>
                <a:ea typeface="+mj-ea"/>
                <a:cs typeface="+mj-cs"/>
                <a:sym typeface="Calibri"/>
              </a:defRPr>
            </a:pPr>
            <a:r>
              <a:rPr lang="en-US" sz="2400" b="1">
                <a:latin typeface="Aptos Display"/>
                <a:ea typeface="Comic Sans MS"/>
                <a:cs typeface="Comic Sans MS"/>
                <a:sym typeface="Comic Sans MS"/>
              </a:rPr>
              <a:t>6.How is equipment and facilities to support children with SEN secured? </a:t>
            </a:r>
            <a:endParaRPr lang="en-US" sz="2400" b="1">
              <a:latin typeface="Aptos Display"/>
              <a:ea typeface="Comic Sans MS"/>
              <a:cs typeface="Comic Sans MS"/>
            </a:endParaRPr>
          </a:p>
        </p:txBody>
      </p:sp>
      <p:pic>
        <p:nvPicPr>
          <p:cNvPr id="379" name="Picture 378">
            <a:extLst>
              <a:ext uri="{FF2B5EF4-FFF2-40B4-BE49-F238E27FC236}">
                <a16:creationId xmlns:a16="http://schemas.microsoft.com/office/drawing/2014/main" id="{40A39FDC-39F4-4CB7-873B-8D786EC025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25900" b="63148"/>
          <a:stretch/>
        </p:blipFill>
        <p:spPr>
          <a:xfrm>
            <a:off x="3053443" y="857251"/>
            <a:ext cx="6088176" cy="1703129"/>
          </a:xfrm>
          <a:custGeom>
            <a:avLst/>
            <a:gdLst>
              <a:gd name="connsiteX0" fmla="*/ 0 w 8117568"/>
              <a:gd name="connsiteY0" fmla="*/ 0 h 2270839"/>
              <a:gd name="connsiteX1" fmla="*/ 8117568 w 8117568"/>
              <a:gd name="connsiteY1" fmla="*/ 0 h 2270839"/>
              <a:gd name="connsiteX2" fmla="*/ 8117568 w 8117568"/>
              <a:gd name="connsiteY2" fmla="*/ 1754616 h 2270839"/>
              <a:gd name="connsiteX3" fmla="*/ 7886265 w 8117568"/>
              <a:gd name="connsiteY3" fmla="*/ 1797923 h 2270839"/>
              <a:gd name="connsiteX4" fmla="*/ 7608716 w 8117568"/>
              <a:gd name="connsiteY4" fmla="*/ 1847667 h 2270839"/>
              <a:gd name="connsiteX5" fmla="*/ 7329940 w 8117568"/>
              <a:gd name="connsiteY5" fmla="*/ 1896360 h 2270839"/>
              <a:gd name="connsiteX6" fmla="*/ 7049935 w 8117568"/>
              <a:gd name="connsiteY6" fmla="*/ 1938046 h 2270839"/>
              <a:gd name="connsiteX7" fmla="*/ 6771159 w 8117568"/>
              <a:gd name="connsiteY7" fmla="*/ 1980083 h 2270839"/>
              <a:gd name="connsiteX8" fmla="*/ 6491154 w 8117568"/>
              <a:gd name="connsiteY8" fmla="*/ 2019318 h 2270839"/>
              <a:gd name="connsiteX9" fmla="*/ 6214834 w 8117568"/>
              <a:gd name="connsiteY9" fmla="*/ 2052947 h 2270839"/>
              <a:gd name="connsiteX10" fmla="*/ 5934829 w 8117568"/>
              <a:gd name="connsiteY10" fmla="*/ 2084825 h 2270839"/>
              <a:gd name="connsiteX11" fmla="*/ 5656053 w 8117568"/>
              <a:gd name="connsiteY11" fmla="*/ 2113901 h 2270839"/>
              <a:gd name="connsiteX12" fmla="*/ 5382188 w 8117568"/>
              <a:gd name="connsiteY12" fmla="*/ 2139123 h 2270839"/>
              <a:gd name="connsiteX13" fmla="*/ 5104640 w 8117568"/>
              <a:gd name="connsiteY13" fmla="*/ 2164345 h 2270839"/>
              <a:gd name="connsiteX14" fmla="*/ 4830776 w 8117568"/>
              <a:gd name="connsiteY14" fmla="*/ 2185364 h 2270839"/>
              <a:gd name="connsiteX15" fmla="*/ 4556912 w 8117568"/>
              <a:gd name="connsiteY15" fmla="*/ 2201828 h 2270839"/>
              <a:gd name="connsiteX16" fmla="*/ 4284276 w 8117568"/>
              <a:gd name="connsiteY16" fmla="*/ 2218994 h 2270839"/>
              <a:gd name="connsiteX17" fmla="*/ 4014096 w 8117568"/>
              <a:gd name="connsiteY17" fmla="*/ 2233356 h 2270839"/>
              <a:gd name="connsiteX18" fmla="*/ 3746372 w 8117568"/>
              <a:gd name="connsiteY18" fmla="*/ 2243515 h 2270839"/>
              <a:gd name="connsiteX19" fmla="*/ 3478648 w 8117568"/>
              <a:gd name="connsiteY19" fmla="*/ 2252273 h 2270839"/>
              <a:gd name="connsiteX20" fmla="*/ 3213381 w 8117568"/>
              <a:gd name="connsiteY20" fmla="*/ 2260680 h 2270839"/>
              <a:gd name="connsiteX21" fmla="*/ 2951798 w 8117568"/>
              <a:gd name="connsiteY21" fmla="*/ 2264534 h 2270839"/>
              <a:gd name="connsiteX22" fmla="*/ 2690215 w 8117568"/>
              <a:gd name="connsiteY22" fmla="*/ 2268737 h 2270839"/>
              <a:gd name="connsiteX23" fmla="*/ 2432316 w 8117568"/>
              <a:gd name="connsiteY23" fmla="*/ 2270839 h 2270839"/>
              <a:gd name="connsiteX24" fmla="*/ 2176873 w 8117568"/>
              <a:gd name="connsiteY24" fmla="*/ 2268737 h 2270839"/>
              <a:gd name="connsiteX25" fmla="*/ 1923887 w 8117568"/>
              <a:gd name="connsiteY25" fmla="*/ 2268737 h 2270839"/>
              <a:gd name="connsiteX26" fmla="*/ 1673356 w 8117568"/>
              <a:gd name="connsiteY26" fmla="*/ 2264534 h 2270839"/>
              <a:gd name="connsiteX27" fmla="*/ 1427738 w 8117568"/>
              <a:gd name="connsiteY27" fmla="*/ 2258228 h 2270839"/>
              <a:gd name="connsiteX28" fmla="*/ 1184577 w 8117568"/>
              <a:gd name="connsiteY28" fmla="*/ 2252273 h 2270839"/>
              <a:gd name="connsiteX29" fmla="*/ 946327 w 8117568"/>
              <a:gd name="connsiteY29" fmla="*/ 2245617 h 2270839"/>
              <a:gd name="connsiteX30" fmla="*/ 709305 w 8117568"/>
              <a:gd name="connsiteY30" fmla="*/ 2235458 h 2270839"/>
              <a:gd name="connsiteX31" fmla="*/ 475970 w 8117568"/>
              <a:gd name="connsiteY31" fmla="*/ 2224598 h 2270839"/>
              <a:gd name="connsiteX32" fmla="*/ 247543 w 8117568"/>
              <a:gd name="connsiteY32" fmla="*/ 2214790 h 2270839"/>
              <a:gd name="connsiteX33" fmla="*/ 0 w 8117568"/>
              <a:gd name="connsiteY33" fmla="*/ 2199423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117568" h="2270839">
                <a:moveTo>
                  <a:pt x="0" y="0"/>
                </a:moveTo>
                <a:lnTo>
                  <a:pt x="8117568" y="0"/>
                </a:lnTo>
                <a:lnTo>
                  <a:pt x="8117568" y="1754616"/>
                </a:lnTo>
                <a:lnTo>
                  <a:pt x="7886265" y="1797923"/>
                </a:lnTo>
                <a:lnTo>
                  <a:pt x="7608716" y="1847667"/>
                </a:lnTo>
                <a:lnTo>
                  <a:pt x="7329940" y="1896360"/>
                </a:lnTo>
                <a:lnTo>
                  <a:pt x="7049935" y="1938046"/>
                </a:lnTo>
                <a:lnTo>
                  <a:pt x="6771159" y="1980083"/>
                </a:lnTo>
                <a:lnTo>
                  <a:pt x="6491154" y="2019318"/>
                </a:lnTo>
                <a:lnTo>
                  <a:pt x="6214834" y="2052947"/>
                </a:lnTo>
                <a:lnTo>
                  <a:pt x="5934829" y="2084825"/>
                </a:lnTo>
                <a:lnTo>
                  <a:pt x="5656053" y="2113901"/>
                </a:lnTo>
                <a:lnTo>
                  <a:pt x="5382188" y="2139123"/>
                </a:lnTo>
                <a:lnTo>
                  <a:pt x="5104640" y="2164345"/>
                </a:lnTo>
                <a:lnTo>
                  <a:pt x="4830776" y="2185364"/>
                </a:lnTo>
                <a:lnTo>
                  <a:pt x="4556912" y="2201828"/>
                </a:lnTo>
                <a:lnTo>
                  <a:pt x="4284276" y="2218994"/>
                </a:lnTo>
                <a:lnTo>
                  <a:pt x="4014096" y="2233356"/>
                </a:lnTo>
                <a:lnTo>
                  <a:pt x="3746372" y="2243515"/>
                </a:lnTo>
                <a:lnTo>
                  <a:pt x="3478648" y="2252273"/>
                </a:lnTo>
                <a:lnTo>
                  <a:pt x="3213381" y="2260680"/>
                </a:lnTo>
                <a:lnTo>
                  <a:pt x="2951798" y="2264534"/>
                </a:lnTo>
                <a:lnTo>
                  <a:pt x="2690215" y="2268737"/>
                </a:lnTo>
                <a:lnTo>
                  <a:pt x="2432316" y="2270839"/>
                </a:lnTo>
                <a:lnTo>
                  <a:pt x="2176873" y="2268737"/>
                </a:lnTo>
                <a:lnTo>
                  <a:pt x="1923887" y="2268737"/>
                </a:lnTo>
                <a:lnTo>
                  <a:pt x="1673356" y="2264534"/>
                </a:lnTo>
                <a:lnTo>
                  <a:pt x="1427738" y="2258228"/>
                </a:lnTo>
                <a:lnTo>
                  <a:pt x="1184577" y="2252273"/>
                </a:lnTo>
                <a:lnTo>
                  <a:pt x="946327" y="2245617"/>
                </a:lnTo>
                <a:lnTo>
                  <a:pt x="709305" y="2235458"/>
                </a:lnTo>
                <a:lnTo>
                  <a:pt x="475970" y="2224598"/>
                </a:lnTo>
                <a:lnTo>
                  <a:pt x="247543" y="2214790"/>
                </a:lnTo>
                <a:lnTo>
                  <a:pt x="0" y="2199423"/>
                </a:lnTo>
                <a:close/>
              </a:path>
            </a:pathLst>
          </a:custGeom>
        </p:spPr>
      </p:pic>
      <p:sp>
        <p:nvSpPr>
          <p:cNvPr id="370" name="The equipment and facilities needed to support SEN pupils are a non-negotiable priority at St Mary’s and every effort is made to ensure that this provision is provided.…"/>
          <p:cNvSpPr txBox="1">
            <a:spLocks noGrp="1"/>
          </p:cNvSpPr>
          <p:nvPr>
            <p:ph idx="1"/>
          </p:nvPr>
        </p:nvSpPr>
        <p:spPr>
          <a:xfrm>
            <a:off x="307785" y="2663969"/>
            <a:ext cx="8115300" cy="2729476"/>
          </a:xfrm>
          <a:prstGeom prst="rect">
            <a:avLst/>
          </a:prstGeom>
        </p:spPr>
        <p:txBody>
          <a:bodyPr lIns="45719" tIns="45720" rIns="45719" bIns="45720">
            <a:normAutofit/>
          </a:bodyPr>
          <a:lstStyle/>
          <a:p>
            <a:pPr marL="10795" indent="0" defTabSz="374904">
              <a:spcBef>
                <a:spcPts val="500"/>
              </a:spcBef>
              <a:buClr>
                <a:srgbClr val="000000"/>
              </a:buClr>
              <a:buSzPct val="100000"/>
              <a:buNone/>
              <a:defRPr sz="1312">
                <a:solidFill>
                  <a:srgbClr val="000000"/>
                </a:solidFill>
                <a:latin typeface="Comic Sans MS"/>
                <a:ea typeface="Comic Sans MS"/>
                <a:cs typeface="Comic Sans MS"/>
                <a:sym typeface="Comic Sans MS"/>
              </a:defRPr>
            </a:pPr>
            <a:r>
              <a:rPr lang="en-US" sz="1312">
                <a:solidFill>
                  <a:schemeClr val="bg1"/>
                </a:solidFill>
                <a:latin typeface="Aptos Display"/>
              </a:rPr>
              <a:t>The equipment and facilities needed to support SEN pupils are a non-negotiable priority at St Mary’s and every effort is made to ensure that this provision is provided. St Mary’s have a wide range of resources, equipment, intervention programmes and specific facilities to support the needs of SEN Pupils. </a:t>
            </a:r>
          </a:p>
          <a:p>
            <a:pPr marL="10795" indent="0" defTabSz="374904">
              <a:spcBef>
                <a:spcPts val="500"/>
              </a:spcBef>
              <a:buClr>
                <a:srgbClr val="000000"/>
              </a:buClr>
              <a:buSzPct val="100000"/>
              <a:buNone/>
              <a:defRPr sz="1312">
                <a:solidFill>
                  <a:srgbClr val="000000"/>
                </a:solidFill>
                <a:latin typeface="Comic Sans MS"/>
                <a:ea typeface="Comic Sans MS"/>
                <a:cs typeface="Comic Sans MS"/>
                <a:sym typeface="Comic Sans MS"/>
              </a:defRPr>
            </a:pPr>
            <a:r>
              <a:rPr lang="en-US" sz="1312">
                <a:solidFill>
                  <a:schemeClr val="bg1"/>
                </a:solidFill>
                <a:latin typeface="Aptos Display"/>
              </a:rPr>
              <a:t>The provision is secured through a number of means:</a:t>
            </a:r>
          </a:p>
          <a:p>
            <a:pPr marL="287655" indent="-276860" defTabSz="374904">
              <a:spcBef>
                <a:spcPts val="500"/>
              </a:spcBef>
              <a:buClr>
                <a:srgbClr val="000000"/>
              </a:buClr>
              <a:buSzPct val="100000"/>
              <a:buFont typeface="Comic Sans MS"/>
              <a:defRPr sz="1312">
                <a:solidFill>
                  <a:srgbClr val="000000"/>
                </a:solidFill>
                <a:latin typeface="Comic Sans MS"/>
                <a:ea typeface="Comic Sans MS"/>
                <a:cs typeface="Comic Sans MS"/>
                <a:sym typeface="Comic Sans MS"/>
              </a:defRPr>
            </a:pPr>
            <a:r>
              <a:rPr lang="en-US" sz="1312">
                <a:solidFill>
                  <a:schemeClr val="bg1"/>
                </a:solidFill>
                <a:latin typeface="Aptos Display"/>
              </a:rPr>
              <a:t>Through discussion and advice from outside agencies.</a:t>
            </a:r>
          </a:p>
          <a:p>
            <a:pPr marL="287655" indent="-276860" defTabSz="374904">
              <a:spcBef>
                <a:spcPts val="500"/>
              </a:spcBef>
              <a:buClr>
                <a:srgbClr val="000000"/>
              </a:buClr>
              <a:buSzPct val="100000"/>
              <a:buFont typeface="Comic Sans MS"/>
              <a:defRPr sz="1312">
                <a:solidFill>
                  <a:srgbClr val="000000"/>
                </a:solidFill>
                <a:latin typeface="Comic Sans MS"/>
                <a:ea typeface="Comic Sans MS"/>
                <a:cs typeface="Comic Sans MS"/>
                <a:sym typeface="Comic Sans MS"/>
              </a:defRPr>
            </a:pPr>
            <a:r>
              <a:rPr lang="en-US" sz="1312">
                <a:solidFill>
                  <a:schemeClr val="bg1"/>
                </a:solidFill>
                <a:latin typeface="Aptos Display"/>
              </a:rPr>
              <a:t>Through discussion with the Senior Leadership and SEN team.</a:t>
            </a:r>
          </a:p>
          <a:p>
            <a:pPr marL="287655" indent="-276860" defTabSz="374904">
              <a:spcBef>
                <a:spcPts val="500"/>
              </a:spcBef>
              <a:buClr>
                <a:srgbClr val="000000"/>
              </a:buClr>
              <a:buSzPct val="100000"/>
              <a:buFont typeface="Comic Sans MS"/>
              <a:defRPr sz="1312">
                <a:solidFill>
                  <a:srgbClr val="000000"/>
                </a:solidFill>
                <a:latin typeface="Comic Sans MS"/>
                <a:ea typeface="Comic Sans MS"/>
                <a:cs typeface="Comic Sans MS"/>
                <a:sym typeface="Comic Sans MS"/>
              </a:defRPr>
            </a:pPr>
            <a:r>
              <a:rPr lang="en-US" sz="1312">
                <a:solidFill>
                  <a:schemeClr val="bg1"/>
                </a:solidFill>
                <a:latin typeface="Aptos Display"/>
              </a:rPr>
              <a:t>Through discussion with parents, class teachers and teaching assistants.</a:t>
            </a:r>
          </a:p>
        </p:txBody>
      </p:sp>
      <p:pic>
        <p:nvPicPr>
          <p:cNvPr id="2" name="Picture 1" descr="A child holding a red object&#10;&#10;Description automatically generated">
            <a:extLst>
              <a:ext uri="{FF2B5EF4-FFF2-40B4-BE49-F238E27FC236}">
                <a16:creationId xmlns:a16="http://schemas.microsoft.com/office/drawing/2014/main" id="{4FAB12AA-94D7-2E2A-5ADC-2DDBB434D254}"/>
              </a:ext>
            </a:extLst>
          </p:cNvPr>
          <p:cNvPicPr>
            <a:picLocks noChangeAspect="1"/>
          </p:cNvPicPr>
          <p:nvPr/>
        </p:nvPicPr>
        <p:blipFill>
          <a:blip r:embed="rId4"/>
          <a:stretch>
            <a:fillRect/>
          </a:stretch>
        </p:blipFill>
        <p:spPr>
          <a:xfrm>
            <a:off x="5824595" y="3593105"/>
            <a:ext cx="2810449" cy="219189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l="-3000" r="-3000"/>
          </a:stretch>
        </a:blipFill>
        <a:effectLst/>
      </p:bgPr>
    </p:bg>
    <p:spTree>
      <p:nvGrpSpPr>
        <p:cNvPr id="1" name=""/>
        <p:cNvGrpSpPr/>
        <p:nvPr/>
      </p:nvGrpSpPr>
      <p:grpSpPr>
        <a:xfrm>
          <a:off x="0" y="0"/>
          <a:ext cx="0" cy="0"/>
          <a:chOff x="0" y="0"/>
          <a:chExt cx="0" cy="0"/>
        </a:xfrm>
      </p:grpSpPr>
      <p:sp>
        <p:nvSpPr>
          <p:cNvPr id="385" name="Rectangle 384">
            <a:extLst>
              <a:ext uri="{FF2B5EF4-FFF2-40B4-BE49-F238E27FC236}">
                <a16:creationId xmlns:a16="http://schemas.microsoft.com/office/drawing/2014/main" id="{E1EB41F2-E181-4D4D-9131-A30F6B0A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84" name="Freeform: Shape 383">
            <a:extLst>
              <a:ext uri="{FF2B5EF4-FFF2-40B4-BE49-F238E27FC236}">
                <a16:creationId xmlns:a16="http://schemas.microsoft.com/office/drawing/2014/main" id="{3D63CC92-C517-4C71-9222-4579252CD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1"/>
            <a:ext cx="9144000" cy="1703129"/>
          </a:xfrm>
          <a:custGeom>
            <a:avLst/>
            <a:gdLst>
              <a:gd name="connsiteX0" fmla="*/ 0 w 12192000"/>
              <a:gd name="connsiteY0" fmla="*/ 0 h 2270839"/>
              <a:gd name="connsiteX1" fmla="*/ 12192000 w 12192000"/>
              <a:gd name="connsiteY1" fmla="*/ 0 h 2270839"/>
              <a:gd name="connsiteX2" fmla="*/ 12192000 w 12192000"/>
              <a:gd name="connsiteY2" fmla="*/ 213719 h 2270839"/>
              <a:gd name="connsiteX3" fmla="*/ 12192000 w 12192000"/>
              <a:gd name="connsiteY3" fmla="*/ 471948 h 2270839"/>
              <a:gd name="connsiteX4" fmla="*/ 12192000 w 12192000"/>
              <a:gd name="connsiteY4" fmla="*/ 519830 h 2270839"/>
              <a:gd name="connsiteX5" fmla="*/ 12192000 w 12192000"/>
              <a:gd name="connsiteY5" fmla="*/ 744793 h 2270839"/>
              <a:gd name="connsiteX6" fmla="*/ 12192000 w 12192000"/>
              <a:gd name="connsiteY6" fmla="*/ 1754021 h 2270839"/>
              <a:gd name="connsiteX7" fmla="*/ 11957522 w 12192000"/>
              <a:gd name="connsiteY7" fmla="*/ 1797923 h 2270839"/>
              <a:gd name="connsiteX8" fmla="*/ 11679973 w 12192000"/>
              <a:gd name="connsiteY8" fmla="*/ 1847667 h 2270839"/>
              <a:gd name="connsiteX9" fmla="*/ 11401197 w 12192000"/>
              <a:gd name="connsiteY9" fmla="*/ 1896360 h 2270839"/>
              <a:gd name="connsiteX10" fmla="*/ 11121192 w 12192000"/>
              <a:gd name="connsiteY10" fmla="*/ 1938046 h 2270839"/>
              <a:gd name="connsiteX11" fmla="*/ 10842416 w 12192000"/>
              <a:gd name="connsiteY11" fmla="*/ 1980083 h 2270839"/>
              <a:gd name="connsiteX12" fmla="*/ 10562411 w 12192000"/>
              <a:gd name="connsiteY12" fmla="*/ 2019318 h 2270839"/>
              <a:gd name="connsiteX13" fmla="*/ 10286091 w 12192000"/>
              <a:gd name="connsiteY13" fmla="*/ 2052947 h 2270839"/>
              <a:gd name="connsiteX14" fmla="*/ 10006086 w 12192000"/>
              <a:gd name="connsiteY14" fmla="*/ 2084825 h 2270839"/>
              <a:gd name="connsiteX15" fmla="*/ 9727310 w 12192000"/>
              <a:gd name="connsiteY15" fmla="*/ 2113901 h 2270839"/>
              <a:gd name="connsiteX16" fmla="*/ 9453445 w 12192000"/>
              <a:gd name="connsiteY16" fmla="*/ 2139123 h 2270839"/>
              <a:gd name="connsiteX17" fmla="*/ 9175897 w 12192000"/>
              <a:gd name="connsiteY17" fmla="*/ 2164345 h 2270839"/>
              <a:gd name="connsiteX18" fmla="*/ 8902033 w 12192000"/>
              <a:gd name="connsiteY18" fmla="*/ 2185364 h 2270839"/>
              <a:gd name="connsiteX19" fmla="*/ 8628169 w 12192000"/>
              <a:gd name="connsiteY19" fmla="*/ 2201828 h 2270839"/>
              <a:gd name="connsiteX20" fmla="*/ 8355533 w 12192000"/>
              <a:gd name="connsiteY20" fmla="*/ 2218994 h 2270839"/>
              <a:gd name="connsiteX21" fmla="*/ 8085353 w 12192000"/>
              <a:gd name="connsiteY21" fmla="*/ 2233356 h 2270839"/>
              <a:gd name="connsiteX22" fmla="*/ 7817629 w 12192000"/>
              <a:gd name="connsiteY22" fmla="*/ 2243515 h 2270839"/>
              <a:gd name="connsiteX23" fmla="*/ 7549905 w 12192000"/>
              <a:gd name="connsiteY23" fmla="*/ 2252273 h 2270839"/>
              <a:gd name="connsiteX24" fmla="*/ 7284638 w 12192000"/>
              <a:gd name="connsiteY24" fmla="*/ 2260680 h 2270839"/>
              <a:gd name="connsiteX25" fmla="*/ 7023055 w 12192000"/>
              <a:gd name="connsiteY25" fmla="*/ 2264534 h 2270839"/>
              <a:gd name="connsiteX26" fmla="*/ 6761472 w 12192000"/>
              <a:gd name="connsiteY26" fmla="*/ 2268737 h 2270839"/>
              <a:gd name="connsiteX27" fmla="*/ 6503573 w 12192000"/>
              <a:gd name="connsiteY27" fmla="*/ 2270839 h 2270839"/>
              <a:gd name="connsiteX28" fmla="*/ 6248130 w 12192000"/>
              <a:gd name="connsiteY28" fmla="*/ 2268737 h 2270839"/>
              <a:gd name="connsiteX29" fmla="*/ 5995144 w 12192000"/>
              <a:gd name="connsiteY29" fmla="*/ 2268737 h 2270839"/>
              <a:gd name="connsiteX30" fmla="*/ 5744613 w 12192000"/>
              <a:gd name="connsiteY30" fmla="*/ 2264534 h 2270839"/>
              <a:gd name="connsiteX31" fmla="*/ 5498995 w 12192000"/>
              <a:gd name="connsiteY31" fmla="*/ 2258228 h 2270839"/>
              <a:gd name="connsiteX32" fmla="*/ 5255834 w 12192000"/>
              <a:gd name="connsiteY32" fmla="*/ 2252273 h 2270839"/>
              <a:gd name="connsiteX33" fmla="*/ 5017584 w 12192000"/>
              <a:gd name="connsiteY33" fmla="*/ 2245617 h 2270839"/>
              <a:gd name="connsiteX34" fmla="*/ 4780562 w 12192000"/>
              <a:gd name="connsiteY34" fmla="*/ 2235458 h 2270839"/>
              <a:gd name="connsiteX35" fmla="*/ 4547227 w 12192000"/>
              <a:gd name="connsiteY35" fmla="*/ 2224598 h 2270839"/>
              <a:gd name="connsiteX36" fmla="*/ 4318800 w 12192000"/>
              <a:gd name="connsiteY36" fmla="*/ 2214790 h 2270839"/>
              <a:gd name="connsiteX37" fmla="*/ 3873004 w 12192000"/>
              <a:gd name="connsiteY37" fmla="*/ 2187115 h 2270839"/>
              <a:gd name="connsiteX38" fmla="*/ 3445628 w 12192000"/>
              <a:gd name="connsiteY38" fmla="*/ 2157690 h 2270839"/>
              <a:gd name="connsiteX39" fmla="*/ 3035446 w 12192000"/>
              <a:gd name="connsiteY39" fmla="*/ 2126862 h 2270839"/>
              <a:gd name="connsiteX40" fmla="*/ 2647370 w 12192000"/>
              <a:gd name="connsiteY40" fmla="*/ 2092883 h 2270839"/>
              <a:gd name="connsiteX41" fmla="*/ 2276487 w 12192000"/>
              <a:gd name="connsiteY41" fmla="*/ 2057501 h 2270839"/>
              <a:gd name="connsiteX42" fmla="*/ 1932621 w 12192000"/>
              <a:gd name="connsiteY42" fmla="*/ 2019318 h 2270839"/>
              <a:gd name="connsiteX43" fmla="*/ 1609634 w 12192000"/>
              <a:gd name="connsiteY43" fmla="*/ 1981835 h 2270839"/>
              <a:gd name="connsiteX44" fmla="*/ 1312435 w 12192000"/>
              <a:gd name="connsiteY44" fmla="*/ 1944352 h 2270839"/>
              <a:gd name="connsiteX45" fmla="*/ 1039799 w 12192000"/>
              <a:gd name="connsiteY45" fmla="*/ 1908971 h 2270839"/>
              <a:gd name="connsiteX46" fmla="*/ 797865 w 12192000"/>
              <a:gd name="connsiteY46" fmla="*/ 1875341 h 2270839"/>
              <a:gd name="connsiteX47" fmla="*/ 579265 w 12192000"/>
              <a:gd name="connsiteY47" fmla="*/ 1843463 h 2270839"/>
              <a:gd name="connsiteX48" fmla="*/ 395052 w 12192000"/>
              <a:gd name="connsiteY48" fmla="*/ 1816840 h 2270839"/>
              <a:gd name="connsiteX49" fmla="*/ 240312 w 12192000"/>
              <a:gd name="connsiteY49" fmla="*/ 1791617 h 2270839"/>
              <a:gd name="connsiteX50" fmla="*/ 27853 w 12192000"/>
              <a:gd name="connsiteY50" fmla="*/ 1755536 h 2270839"/>
              <a:gd name="connsiteX51" fmla="*/ 0 w 12192000"/>
              <a:gd name="connsiteY51" fmla="*/ 1750823 h 2270839"/>
              <a:gd name="connsiteX52" fmla="*/ 0 w 12192000"/>
              <a:gd name="connsiteY52" fmla="*/ 744793 h 2270839"/>
              <a:gd name="connsiteX53" fmla="*/ 0 w 12192000"/>
              <a:gd name="connsiteY53" fmla="*/ 519830 h 2270839"/>
              <a:gd name="connsiteX54" fmla="*/ 0 w 12192000"/>
              <a:gd name="connsiteY54" fmla="*/ 471948 h 2270839"/>
              <a:gd name="connsiteX55" fmla="*/ 0 w 12192000"/>
              <a:gd name="connsiteY55" fmla="*/ 213719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2270839">
                <a:moveTo>
                  <a:pt x="0" y="0"/>
                </a:moveTo>
                <a:lnTo>
                  <a:pt x="12192000" y="0"/>
                </a:lnTo>
                <a:lnTo>
                  <a:pt x="12192000" y="213719"/>
                </a:lnTo>
                <a:lnTo>
                  <a:pt x="12192000" y="471948"/>
                </a:lnTo>
                <a:lnTo>
                  <a:pt x="12192000" y="519830"/>
                </a:lnTo>
                <a:lnTo>
                  <a:pt x="12192000" y="744793"/>
                </a:lnTo>
                <a:lnTo>
                  <a:pt x="12192000" y="1754021"/>
                </a:lnTo>
                <a:lnTo>
                  <a:pt x="11957522" y="1797923"/>
                </a:lnTo>
                <a:lnTo>
                  <a:pt x="11679973" y="1847667"/>
                </a:lnTo>
                <a:lnTo>
                  <a:pt x="11401197" y="1896360"/>
                </a:lnTo>
                <a:lnTo>
                  <a:pt x="11121192" y="1938046"/>
                </a:lnTo>
                <a:lnTo>
                  <a:pt x="10842416" y="1980083"/>
                </a:lnTo>
                <a:lnTo>
                  <a:pt x="10562411" y="2019318"/>
                </a:lnTo>
                <a:lnTo>
                  <a:pt x="10286091" y="2052947"/>
                </a:lnTo>
                <a:lnTo>
                  <a:pt x="10006086" y="2084825"/>
                </a:lnTo>
                <a:lnTo>
                  <a:pt x="9727310" y="2113901"/>
                </a:lnTo>
                <a:lnTo>
                  <a:pt x="9453445" y="2139123"/>
                </a:lnTo>
                <a:lnTo>
                  <a:pt x="9175897" y="2164345"/>
                </a:lnTo>
                <a:lnTo>
                  <a:pt x="8902033" y="2185364"/>
                </a:lnTo>
                <a:lnTo>
                  <a:pt x="8628169" y="2201828"/>
                </a:lnTo>
                <a:lnTo>
                  <a:pt x="8355533" y="2218994"/>
                </a:lnTo>
                <a:lnTo>
                  <a:pt x="8085353" y="2233356"/>
                </a:lnTo>
                <a:lnTo>
                  <a:pt x="7817629" y="2243515"/>
                </a:lnTo>
                <a:lnTo>
                  <a:pt x="7549905" y="2252273"/>
                </a:lnTo>
                <a:lnTo>
                  <a:pt x="7284638" y="2260680"/>
                </a:lnTo>
                <a:lnTo>
                  <a:pt x="7023055" y="2264534"/>
                </a:lnTo>
                <a:lnTo>
                  <a:pt x="6761472" y="2268737"/>
                </a:lnTo>
                <a:lnTo>
                  <a:pt x="6503573" y="2270839"/>
                </a:lnTo>
                <a:lnTo>
                  <a:pt x="6248130" y="2268737"/>
                </a:lnTo>
                <a:lnTo>
                  <a:pt x="5995144" y="2268737"/>
                </a:lnTo>
                <a:lnTo>
                  <a:pt x="5744613" y="2264534"/>
                </a:lnTo>
                <a:lnTo>
                  <a:pt x="5498995" y="2258228"/>
                </a:lnTo>
                <a:lnTo>
                  <a:pt x="5255834" y="2252273"/>
                </a:lnTo>
                <a:lnTo>
                  <a:pt x="5017584" y="2245617"/>
                </a:lnTo>
                <a:lnTo>
                  <a:pt x="4780562" y="2235458"/>
                </a:lnTo>
                <a:lnTo>
                  <a:pt x="4547227" y="2224598"/>
                </a:lnTo>
                <a:lnTo>
                  <a:pt x="4318800" y="2214790"/>
                </a:lnTo>
                <a:lnTo>
                  <a:pt x="3873004" y="2187115"/>
                </a:lnTo>
                <a:lnTo>
                  <a:pt x="3445628" y="2157690"/>
                </a:lnTo>
                <a:lnTo>
                  <a:pt x="3035446" y="2126862"/>
                </a:lnTo>
                <a:lnTo>
                  <a:pt x="2647370" y="2092883"/>
                </a:lnTo>
                <a:lnTo>
                  <a:pt x="2276487" y="2057501"/>
                </a:lnTo>
                <a:lnTo>
                  <a:pt x="1932621" y="2019318"/>
                </a:lnTo>
                <a:lnTo>
                  <a:pt x="1609634" y="1981835"/>
                </a:lnTo>
                <a:lnTo>
                  <a:pt x="1312435" y="1944352"/>
                </a:lnTo>
                <a:lnTo>
                  <a:pt x="1039799" y="1908971"/>
                </a:lnTo>
                <a:lnTo>
                  <a:pt x="797865" y="1875341"/>
                </a:lnTo>
                <a:lnTo>
                  <a:pt x="579265" y="1843463"/>
                </a:lnTo>
                <a:lnTo>
                  <a:pt x="395052" y="1816840"/>
                </a:lnTo>
                <a:lnTo>
                  <a:pt x="240312" y="1791617"/>
                </a:lnTo>
                <a:lnTo>
                  <a:pt x="27853" y="1755536"/>
                </a:lnTo>
                <a:lnTo>
                  <a:pt x="0" y="1750823"/>
                </a:lnTo>
                <a:lnTo>
                  <a:pt x="0" y="744793"/>
                </a:lnTo>
                <a:lnTo>
                  <a:pt x="0" y="519830"/>
                </a:lnTo>
                <a:lnTo>
                  <a:pt x="0" y="471948"/>
                </a:lnTo>
                <a:lnTo>
                  <a:pt x="0" y="213719"/>
                </a:lnTo>
                <a:close/>
              </a:path>
            </a:pathLst>
          </a:custGeom>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sz="1350"/>
          </a:p>
        </p:txBody>
      </p:sp>
      <p:sp>
        <p:nvSpPr>
          <p:cNvPr id="376" name="7.What are the arrangements for consulting parents of children with SEN in their child’s education?"/>
          <p:cNvSpPr txBox="1">
            <a:spLocks noGrp="1"/>
          </p:cNvSpPr>
          <p:nvPr>
            <p:ph type="title"/>
          </p:nvPr>
        </p:nvSpPr>
        <p:spPr>
          <a:xfrm>
            <a:off x="1535" y="433102"/>
            <a:ext cx="7598569" cy="832757"/>
          </a:xfrm>
          <a:prstGeom prst="rect">
            <a:avLst/>
          </a:prstGeom>
        </p:spPr>
        <p:txBody>
          <a:bodyPr lIns="45719" tIns="45720" rIns="45719" bIns="45720">
            <a:normAutofit/>
          </a:bodyPr>
          <a:lstStyle/>
          <a:p>
            <a:pPr algn="ctr" defTabSz="260604">
              <a:defRPr sz="2280" b="1" u="sng">
                <a:latin typeface="Comic Sans MS"/>
                <a:ea typeface="Comic Sans MS"/>
                <a:cs typeface="Comic Sans MS"/>
                <a:sym typeface="Comic Sans MS"/>
              </a:defRPr>
            </a:pPr>
            <a:r>
              <a:rPr lang="en-US" sz="2100">
                <a:latin typeface="Aptos Display"/>
              </a:rPr>
              <a:t>7.What are the arrangements for consulting parents of children with SEN in their child’s education?</a:t>
            </a:r>
          </a:p>
        </p:txBody>
      </p:sp>
      <p:pic>
        <p:nvPicPr>
          <p:cNvPr id="386" name="Picture 385">
            <a:extLst>
              <a:ext uri="{FF2B5EF4-FFF2-40B4-BE49-F238E27FC236}">
                <a16:creationId xmlns:a16="http://schemas.microsoft.com/office/drawing/2014/main" id="{40A39FDC-39F4-4CB7-873B-8D786EC025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25900" b="63148"/>
          <a:stretch/>
        </p:blipFill>
        <p:spPr>
          <a:xfrm>
            <a:off x="3053443" y="857251"/>
            <a:ext cx="6088176" cy="1703129"/>
          </a:xfrm>
          <a:custGeom>
            <a:avLst/>
            <a:gdLst>
              <a:gd name="connsiteX0" fmla="*/ 0 w 8117568"/>
              <a:gd name="connsiteY0" fmla="*/ 0 h 2270839"/>
              <a:gd name="connsiteX1" fmla="*/ 8117568 w 8117568"/>
              <a:gd name="connsiteY1" fmla="*/ 0 h 2270839"/>
              <a:gd name="connsiteX2" fmla="*/ 8117568 w 8117568"/>
              <a:gd name="connsiteY2" fmla="*/ 1754616 h 2270839"/>
              <a:gd name="connsiteX3" fmla="*/ 7886265 w 8117568"/>
              <a:gd name="connsiteY3" fmla="*/ 1797923 h 2270839"/>
              <a:gd name="connsiteX4" fmla="*/ 7608716 w 8117568"/>
              <a:gd name="connsiteY4" fmla="*/ 1847667 h 2270839"/>
              <a:gd name="connsiteX5" fmla="*/ 7329940 w 8117568"/>
              <a:gd name="connsiteY5" fmla="*/ 1896360 h 2270839"/>
              <a:gd name="connsiteX6" fmla="*/ 7049935 w 8117568"/>
              <a:gd name="connsiteY6" fmla="*/ 1938046 h 2270839"/>
              <a:gd name="connsiteX7" fmla="*/ 6771159 w 8117568"/>
              <a:gd name="connsiteY7" fmla="*/ 1980083 h 2270839"/>
              <a:gd name="connsiteX8" fmla="*/ 6491154 w 8117568"/>
              <a:gd name="connsiteY8" fmla="*/ 2019318 h 2270839"/>
              <a:gd name="connsiteX9" fmla="*/ 6214834 w 8117568"/>
              <a:gd name="connsiteY9" fmla="*/ 2052947 h 2270839"/>
              <a:gd name="connsiteX10" fmla="*/ 5934829 w 8117568"/>
              <a:gd name="connsiteY10" fmla="*/ 2084825 h 2270839"/>
              <a:gd name="connsiteX11" fmla="*/ 5656053 w 8117568"/>
              <a:gd name="connsiteY11" fmla="*/ 2113901 h 2270839"/>
              <a:gd name="connsiteX12" fmla="*/ 5382188 w 8117568"/>
              <a:gd name="connsiteY12" fmla="*/ 2139123 h 2270839"/>
              <a:gd name="connsiteX13" fmla="*/ 5104640 w 8117568"/>
              <a:gd name="connsiteY13" fmla="*/ 2164345 h 2270839"/>
              <a:gd name="connsiteX14" fmla="*/ 4830776 w 8117568"/>
              <a:gd name="connsiteY14" fmla="*/ 2185364 h 2270839"/>
              <a:gd name="connsiteX15" fmla="*/ 4556912 w 8117568"/>
              <a:gd name="connsiteY15" fmla="*/ 2201828 h 2270839"/>
              <a:gd name="connsiteX16" fmla="*/ 4284276 w 8117568"/>
              <a:gd name="connsiteY16" fmla="*/ 2218994 h 2270839"/>
              <a:gd name="connsiteX17" fmla="*/ 4014096 w 8117568"/>
              <a:gd name="connsiteY17" fmla="*/ 2233356 h 2270839"/>
              <a:gd name="connsiteX18" fmla="*/ 3746372 w 8117568"/>
              <a:gd name="connsiteY18" fmla="*/ 2243515 h 2270839"/>
              <a:gd name="connsiteX19" fmla="*/ 3478648 w 8117568"/>
              <a:gd name="connsiteY19" fmla="*/ 2252273 h 2270839"/>
              <a:gd name="connsiteX20" fmla="*/ 3213381 w 8117568"/>
              <a:gd name="connsiteY20" fmla="*/ 2260680 h 2270839"/>
              <a:gd name="connsiteX21" fmla="*/ 2951798 w 8117568"/>
              <a:gd name="connsiteY21" fmla="*/ 2264534 h 2270839"/>
              <a:gd name="connsiteX22" fmla="*/ 2690215 w 8117568"/>
              <a:gd name="connsiteY22" fmla="*/ 2268737 h 2270839"/>
              <a:gd name="connsiteX23" fmla="*/ 2432316 w 8117568"/>
              <a:gd name="connsiteY23" fmla="*/ 2270839 h 2270839"/>
              <a:gd name="connsiteX24" fmla="*/ 2176873 w 8117568"/>
              <a:gd name="connsiteY24" fmla="*/ 2268737 h 2270839"/>
              <a:gd name="connsiteX25" fmla="*/ 1923887 w 8117568"/>
              <a:gd name="connsiteY25" fmla="*/ 2268737 h 2270839"/>
              <a:gd name="connsiteX26" fmla="*/ 1673356 w 8117568"/>
              <a:gd name="connsiteY26" fmla="*/ 2264534 h 2270839"/>
              <a:gd name="connsiteX27" fmla="*/ 1427738 w 8117568"/>
              <a:gd name="connsiteY27" fmla="*/ 2258228 h 2270839"/>
              <a:gd name="connsiteX28" fmla="*/ 1184577 w 8117568"/>
              <a:gd name="connsiteY28" fmla="*/ 2252273 h 2270839"/>
              <a:gd name="connsiteX29" fmla="*/ 946327 w 8117568"/>
              <a:gd name="connsiteY29" fmla="*/ 2245617 h 2270839"/>
              <a:gd name="connsiteX30" fmla="*/ 709305 w 8117568"/>
              <a:gd name="connsiteY30" fmla="*/ 2235458 h 2270839"/>
              <a:gd name="connsiteX31" fmla="*/ 475970 w 8117568"/>
              <a:gd name="connsiteY31" fmla="*/ 2224598 h 2270839"/>
              <a:gd name="connsiteX32" fmla="*/ 247543 w 8117568"/>
              <a:gd name="connsiteY32" fmla="*/ 2214790 h 2270839"/>
              <a:gd name="connsiteX33" fmla="*/ 0 w 8117568"/>
              <a:gd name="connsiteY33" fmla="*/ 2199423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117568" h="2270839">
                <a:moveTo>
                  <a:pt x="0" y="0"/>
                </a:moveTo>
                <a:lnTo>
                  <a:pt x="8117568" y="0"/>
                </a:lnTo>
                <a:lnTo>
                  <a:pt x="8117568" y="1754616"/>
                </a:lnTo>
                <a:lnTo>
                  <a:pt x="7886265" y="1797923"/>
                </a:lnTo>
                <a:lnTo>
                  <a:pt x="7608716" y="1847667"/>
                </a:lnTo>
                <a:lnTo>
                  <a:pt x="7329940" y="1896360"/>
                </a:lnTo>
                <a:lnTo>
                  <a:pt x="7049935" y="1938046"/>
                </a:lnTo>
                <a:lnTo>
                  <a:pt x="6771159" y="1980083"/>
                </a:lnTo>
                <a:lnTo>
                  <a:pt x="6491154" y="2019318"/>
                </a:lnTo>
                <a:lnTo>
                  <a:pt x="6214834" y="2052947"/>
                </a:lnTo>
                <a:lnTo>
                  <a:pt x="5934829" y="2084825"/>
                </a:lnTo>
                <a:lnTo>
                  <a:pt x="5656053" y="2113901"/>
                </a:lnTo>
                <a:lnTo>
                  <a:pt x="5382188" y="2139123"/>
                </a:lnTo>
                <a:lnTo>
                  <a:pt x="5104640" y="2164345"/>
                </a:lnTo>
                <a:lnTo>
                  <a:pt x="4830776" y="2185364"/>
                </a:lnTo>
                <a:lnTo>
                  <a:pt x="4556912" y="2201828"/>
                </a:lnTo>
                <a:lnTo>
                  <a:pt x="4284276" y="2218994"/>
                </a:lnTo>
                <a:lnTo>
                  <a:pt x="4014096" y="2233356"/>
                </a:lnTo>
                <a:lnTo>
                  <a:pt x="3746372" y="2243515"/>
                </a:lnTo>
                <a:lnTo>
                  <a:pt x="3478648" y="2252273"/>
                </a:lnTo>
                <a:lnTo>
                  <a:pt x="3213381" y="2260680"/>
                </a:lnTo>
                <a:lnTo>
                  <a:pt x="2951798" y="2264534"/>
                </a:lnTo>
                <a:lnTo>
                  <a:pt x="2690215" y="2268737"/>
                </a:lnTo>
                <a:lnTo>
                  <a:pt x="2432316" y="2270839"/>
                </a:lnTo>
                <a:lnTo>
                  <a:pt x="2176873" y="2268737"/>
                </a:lnTo>
                <a:lnTo>
                  <a:pt x="1923887" y="2268737"/>
                </a:lnTo>
                <a:lnTo>
                  <a:pt x="1673356" y="2264534"/>
                </a:lnTo>
                <a:lnTo>
                  <a:pt x="1427738" y="2258228"/>
                </a:lnTo>
                <a:lnTo>
                  <a:pt x="1184577" y="2252273"/>
                </a:lnTo>
                <a:lnTo>
                  <a:pt x="946327" y="2245617"/>
                </a:lnTo>
                <a:lnTo>
                  <a:pt x="709305" y="2235458"/>
                </a:lnTo>
                <a:lnTo>
                  <a:pt x="475970" y="2224598"/>
                </a:lnTo>
                <a:lnTo>
                  <a:pt x="247543" y="2214790"/>
                </a:lnTo>
                <a:lnTo>
                  <a:pt x="0" y="2199423"/>
                </a:lnTo>
                <a:close/>
              </a:path>
            </a:pathLst>
          </a:custGeom>
        </p:spPr>
      </p:pic>
      <p:sp>
        <p:nvSpPr>
          <p:cNvPr id="377" name="The arrangements for consulting parents of children with special educational needs about, and involving such parents in, the education of their child.…"/>
          <p:cNvSpPr txBox="1">
            <a:spLocks noGrp="1"/>
          </p:cNvSpPr>
          <p:nvPr>
            <p:ph idx="1"/>
          </p:nvPr>
        </p:nvSpPr>
        <p:spPr>
          <a:xfrm>
            <a:off x="225159" y="1713765"/>
            <a:ext cx="8734998" cy="3996415"/>
          </a:xfrm>
          <a:prstGeom prst="rect">
            <a:avLst/>
          </a:prstGeom>
        </p:spPr>
        <p:txBody>
          <a:bodyPr vert="horz" lIns="45719" tIns="45720" rIns="45719" bIns="45720" rtlCol="0" anchor="ctr">
            <a:noAutofit/>
          </a:bodyPr>
          <a:lstStyle/>
          <a:p>
            <a:pPr marL="0" indent="0" defTabSz="219455">
              <a:lnSpc>
                <a:spcPct val="90000"/>
              </a:lnSpc>
              <a:spcBef>
                <a:spcPts val="200"/>
              </a:spcBef>
              <a:buClrTx/>
              <a:buSzPct val="100000"/>
              <a:buNone/>
              <a:defRPr sz="1392">
                <a:solidFill>
                  <a:srgbClr val="000000"/>
                </a:solidFill>
                <a:latin typeface="Comic Sans MS"/>
                <a:ea typeface="Comic Sans MS"/>
                <a:cs typeface="Comic Sans MS"/>
                <a:sym typeface="Comic Sans MS"/>
              </a:defRPr>
            </a:pPr>
            <a:r>
              <a:rPr lang="en-US" sz="1400" dirty="0">
                <a:solidFill>
                  <a:schemeClr val="bg1"/>
                </a:solidFill>
                <a:latin typeface="Aptos Display"/>
              </a:rPr>
              <a:t>Parent’s are consulted and involved through a variety of means and opportunities:</a:t>
            </a:r>
          </a:p>
          <a:p>
            <a:pPr marL="95885" indent="-95885" defTabSz="219455">
              <a:lnSpc>
                <a:spcPct val="90000"/>
              </a:lnSpc>
              <a:spcBef>
                <a:spcPts val="200"/>
              </a:spcBef>
              <a:buClrTx/>
              <a:buSzPct val="100000"/>
              <a:buFontTx/>
              <a:defRPr sz="1392">
                <a:solidFill>
                  <a:srgbClr val="000000"/>
                </a:solidFill>
                <a:latin typeface="Comic Sans MS"/>
                <a:ea typeface="Comic Sans MS"/>
                <a:cs typeface="Comic Sans MS"/>
                <a:sym typeface="Comic Sans MS"/>
              </a:defRPr>
            </a:pPr>
            <a:r>
              <a:rPr lang="en-US" sz="1400" dirty="0">
                <a:solidFill>
                  <a:schemeClr val="bg1"/>
                </a:solidFill>
                <a:latin typeface="Aptos Display"/>
              </a:rPr>
              <a:t>We openly encourage dialogue with parents and listen to their views. Parents views are included as part of the Notice Check and Try process. </a:t>
            </a:r>
          </a:p>
          <a:p>
            <a:pPr marL="95885" indent="-95885" defTabSz="219455">
              <a:lnSpc>
                <a:spcPct val="90000"/>
              </a:lnSpc>
              <a:spcBef>
                <a:spcPts val="200"/>
              </a:spcBef>
              <a:buClrTx/>
              <a:buSzPct val="100000"/>
              <a:buFontTx/>
              <a:defRPr sz="1392">
                <a:solidFill>
                  <a:srgbClr val="000000"/>
                </a:solidFill>
                <a:latin typeface="Comic Sans MS"/>
                <a:ea typeface="Comic Sans MS"/>
                <a:cs typeface="Comic Sans MS"/>
                <a:sym typeface="Comic Sans MS"/>
              </a:defRPr>
            </a:pPr>
            <a:r>
              <a:rPr lang="en-US" sz="1400" dirty="0">
                <a:solidFill>
                  <a:schemeClr val="bg1"/>
                </a:solidFill>
                <a:latin typeface="Aptos Display"/>
              </a:rPr>
              <a:t>Staff are available to communicate with parents at the door, through email, telephone or by requesting a meeting. </a:t>
            </a:r>
          </a:p>
          <a:p>
            <a:pPr marL="95885" indent="-95885" defTabSz="219455">
              <a:lnSpc>
                <a:spcPct val="90000"/>
              </a:lnSpc>
              <a:spcBef>
                <a:spcPts val="200"/>
              </a:spcBef>
              <a:buClrTx/>
              <a:buSzPct val="100000"/>
              <a:buFontTx/>
              <a:defRPr sz="1392">
                <a:solidFill>
                  <a:srgbClr val="000000"/>
                </a:solidFill>
                <a:latin typeface="Comic Sans MS"/>
                <a:ea typeface="Comic Sans MS"/>
                <a:cs typeface="Comic Sans MS"/>
                <a:sym typeface="Comic Sans MS"/>
              </a:defRPr>
            </a:pPr>
            <a:r>
              <a:rPr lang="en-US" sz="1400" dirty="0">
                <a:solidFill>
                  <a:schemeClr val="bg1"/>
                </a:solidFill>
                <a:latin typeface="Aptos Display"/>
              </a:rPr>
              <a:t>Through discussion at Parent's Information Days - parents are informed about their child’s extra support and interventions planned. End of year expectations are also shared with parents at these meetings, so parents can be involved and support their child’s progress.</a:t>
            </a:r>
          </a:p>
          <a:p>
            <a:pPr marL="95885" indent="-95885" defTabSz="219455">
              <a:lnSpc>
                <a:spcPct val="90000"/>
              </a:lnSpc>
              <a:spcBef>
                <a:spcPts val="200"/>
              </a:spcBef>
              <a:buClrTx/>
              <a:buSzPct val="100000"/>
              <a:buFontTx/>
              <a:defRPr sz="1392">
                <a:solidFill>
                  <a:srgbClr val="000000"/>
                </a:solidFill>
                <a:latin typeface="Comic Sans MS"/>
                <a:ea typeface="Comic Sans MS"/>
                <a:cs typeface="Comic Sans MS"/>
                <a:sym typeface="Comic Sans MS"/>
              </a:defRPr>
            </a:pPr>
            <a:r>
              <a:rPr lang="en-US" sz="1400" dirty="0">
                <a:solidFill>
                  <a:schemeClr val="bg1"/>
                </a:solidFill>
                <a:latin typeface="Aptos Display"/>
              </a:rPr>
              <a:t>For children who need them APDRs are shared and reviewed termly. </a:t>
            </a:r>
          </a:p>
          <a:p>
            <a:pPr marL="95885" indent="-95885" defTabSz="219455">
              <a:lnSpc>
                <a:spcPct val="90000"/>
              </a:lnSpc>
              <a:spcBef>
                <a:spcPts val="200"/>
              </a:spcBef>
              <a:buClrTx/>
              <a:buSzPct val="100000"/>
              <a:buFontTx/>
              <a:defRPr sz="1392">
                <a:solidFill>
                  <a:srgbClr val="000000"/>
                </a:solidFill>
                <a:latin typeface="Comic Sans MS"/>
                <a:ea typeface="Comic Sans MS"/>
                <a:cs typeface="Comic Sans MS"/>
                <a:sym typeface="Comic Sans MS"/>
              </a:defRPr>
            </a:pPr>
            <a:r>
              <a:rPr lang="en-US" sz="1400" dirty="0">
                <a:solidFill>
                  <a:schemeClr val="bg1"/>
                </a:solidFill>
                <a:latin typeface="Aptos Display"/>
              </a:rPr>
              <a:t>End of year school reports give parents information on attainment, progress and next steps for learning.</a:t>
            </a:r>
          </a:p>
          <a:p>
            <a:pPr marL="95885" indent="-95885" defTabSz="219455">
              <a:lnSpc>
                <a:spcPct val="90000"/>
              </a:lnSpc>
              <a:spcBef>
                <a:spcPts val="200"/>
              </a:spcBef>
              <a:buClrTx/>
              <a:buSzPct val="100000"/>
              <a:buFontTx/>
              <a:defRPr sz="1392">
                <a:solidFill>
                  <a:srgbClr val="000000"/>
                </a:solidFill>
                <a:latin typeface="Comic Sans MS"/>
                <a:ea typeface="Comic Sans MS"/>
                <a:cs typeface="Comic Sans MS"/>
                <a:sym typeface="Comic Sans MS"/>
              </a:defRPr>
            </a:pPr>
            <a:r>
              <a:rPr lang="en-US" sz="1400" dirty="0">
                <a:solidFill>
                  <a:schemeClr val="bg1"/>
                </a:solidFill>
                <a:latin typeface="Aptos Display"/>
              </a:rPr>
              <a:t>The SENCo can be contacted by phone or email to discuss concerns, answer questions or arrange meetings for wider discussions with Class Teachers.</a:t>
            </a:r>
          </a:p>
          <a:p>
            <a:pPr marL="95885" indent="-95885" defTabSz="219455">
              <a:lnSpc>
                <a:spcPct val="90000"/>
              </a:lnSpc>
              <a:spcBef>
                <a:spcPts val="200"/>
              </a:spcBef>
              <a:buClrTx/>
              <a:buSzPct val="100000"/>
              <a:buFontTx/>
              <a:defRPr sz="1392">
                <a:solidFill>
                  <a:srgbClr val="000000"/>
                </a:solidFill>
                <a:latin typeface="Comic Sans MS"/>
                <a:ea typeface="Comic Sans MS"/>
                <a:cs typeface="Comic Sans MS"/>
                <a:sym typeface="Comic Sans MS"/>
              </a:defRPr>
            </a:pPr>
            <a:r>
              <a:rPr lang="en-US" sz="1400" dirty="0">
                <a:solidFill>
                  <a:schemeClr val="bg1"/>
                </a:solidFill>
                <a:latin typeface="Aptos Display"/>
              </a:rPr>
              <a:t>Bury Local Authority can be contacted to assist in enquiries – through their  ‘Local Offer’ online, which sets out information about SEND provision across education, health and social care.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8.What are the arrangements for consulting children with SEN about their own needs and progress?"/>
          <p:cNvSpPr txBox="1">
            <a:spLocks noGrp="1"/>
          </p:cNvSpPr>
          <p:nvPr>
            <p:ph type="title"/>
          </p:nvPr>
        </p:nvSpPr>
        <p:spPr>
          <a:prstGeom prst="rect">
            <a:avLst/>
          </a:prstGeom>
        </p:spPr>
        <p:txBody>
          <a:bodyPr lIns="45719" tIns="45720" rIns="45719" bIns="45720" anchor="ctr">
            <a:normAutofit/>
          </a:bodyPr>
          <a:lstStyle>
            <a:lvl1pPr defTabSz="219455">
              <a:defRPr sz="2304" b="1" u="sng">
                <a:latin typeface="Comic Sans MS"/>
                <a:ea typeface="Comic Sans MS"/>
                <a:cs typeface="Comic Sans MS"/>
                <a:sym typeface="Comic Sans MS"/>
              </a:defRPr>
            </a:lvl1pPr>
          </a:lstStyle>
          <a:p>
            <a:pPr>
              <a:defRPr b="0">
                <a:latin typeface="Garamond"/>
                <a:ea typeface="Garamond"/>
                <a:cs typeface="Garamond"/>
                <a:sym typeface="Garamond"/>
              </a:defRPr>
            </a:pPr>
            <a:r>
              <a:rPr sz="2300" b="1" u="none">
                <a:latin typeface="Aptos Display"/>
                <a:ea typeface="Comic Sans MS"/>
                <a:cs typeface="Comic Sans MS"/>
                <a:sym typeface="Comic Sans MS"/>
              </a:rPr>
              <a:t>8.What are the arrangements for consulting children with SEN about their own needs and progress?</a:t>
            </a:r>
            <a:endParaRPr lang="en-US" sz="2300" b="1" u="none">
              <a:latin typeface="Aptos Display"/>
              <a:ea typeface="Comic Sans MS"/>
              <a:cs typeface="Comic Sans MS"/>
            </a:endParaRPr>
          </a:p>
        </p:txBody>
      </p:sp>
      <p:sp>
        <p:nvSpPr>
          <p:cNvPr id="380" name="Class teachers share targets with pupils verbally and through our marking scheme, which gives positive feedback and signposts next steps for pupil’s progress.…"/>
          <p:cNvSpPr txBox="1">
            <a:spLocks noGrp="1"/>
          </p:cNvSpPr>
          <p:nvPr>
            <p:ph idx="1"/>
          </p:nvPr>
        </p:nvSpPr>
        <p:spPr>
          <a:xfrm>
            <a:off x="3997013" y="2063231"/>
            <a:ext cx="4519782" cy="3444998"/>
          </a:xfrm>
          <a:prstGeom prst="rect">
            <a:avLst/>
          </a:prstGeom>
          <a:solidFill>
            <a:schemeClr val="tx1"/>
          </a:solidFill>
        </p:spPr>
        <p:txBody>
          <a:bodyPr lIns="45719" tIns="45720" rIns="45719" bIns="45720" anchor="t">
            <a:normAutofit fontScale="92500" lnSpcReduction="10000"/>
          </a:bodyPr>
          <a:lstStyle/>
          <a:p>
            <a:pPr marL="205105" indent="-102235" defTabSz="205739">
              <a:lnSpc>
                <a:spcPct val="120000"/>
              </a:lnSpc>
              <a:spcBef>
                <a:spcPts val="300"/>
              </a:spcBef>
              <a:buClr>
                <a:srgbClr val="000000"/>
              </a:buClr>
              <a:buSzPct val="100000"/>
              <a:buFont typeface="Symbol"/>
              <a:buChar char="·"/>
              <a:defRPr sz="1575">
                <a:solidFill>
                  <a:srgbClr val="000000"/>
                </a:solidFill>
                <a:latin typeface="Comic Sans MS"/>
                <a:ea typeface="Comic Sans MS"/>
                <a:cs typeface="Comic Sans MS"/>
                <a:sym typeface="Comic Sans MS"/>
              </a:defRPr>
            </a:pPr>
            <a:r>
              <a:rPr sz="1550" dirty="0">
                <a:latin typeface="Aptos Display"/>
              </a:rPr>
              <a:t>Class teachers share targets with pupils verbally and through our marking scheme, which gives positive feedback and signposts next steps for pupil’s progress.</a:t>
            </a:r>
            <a:endParaRPr lang="en-US" sz="1550" dirty="0">
              <a:latin typeface="Aptos Display"/>
            </a:endParaRPr>
          </a:p>
          <a:p>
            <a:pPr marL="205105" indent="-102235" defTabSz="205739">
              <a:lnSpc>
                <a:spcPct val="120000"/>
              </a:lnSpc>
              <a:spcBef>
                <a:spcPts val="300"/>
              </a:spcBef>
              <a:buClr>
                <a:srgbClr val="000000"/>
              </a:buClr>
              <a:buSzPct val="100000"/>
              <a:buFont typeface="Symbol"/>
              <a:buChar char="·"/>
              <a:defRPr sz="1575">
                <a:solidFill>
                  <a:srgbClr val="000000"/>
                </a:solidFill>
                <a:latin typeface="Comic Sans MS"/>
                <a:ea typeface="Comic Sans MS"/>
                <a:cs typeface="Comic Sans MS"/>
                <a:sym typeface="Comic Sans MS"/>
              </a:defRPr>
            </a:pPr>
            <a:r>
              <a:rPr sz="1550" dirty="0">
                <a:latin typeface="Aptos Display"/>
              </a:rPr>
              <a:t>Pupils have their own opportunities to share their views verbally at review meetings and through our </a:t>
            </a:r>
            <a:r>
              <a:rPr sz="1550" dirty="0" err="1">
                <a:latin typeface="Aptos Display"/>
              </a:rPr>
              <a:t>personalised</a:t>
            </a:r>
            <a:r>
              <a:rPr sz="1550" dirty="0">
                <a:latin typeface="Aptos Display"/>
              </a:rPr>
              <a:t>-‘Child </a:t>
            </a:r>
            <a:r>
              <a:rPr sz="1550" dirty="0" err="1">
                <a:latin typeface="Aptos Display"/>
              </a:rPr>
              <a:t>Centred</a:t>
            </a:r>
            <a:r>
              <a:rPr sz="1550" dirty="0">
                <a:latin typeface="Aptos Display"/>
              </a:rPr>
              <a:t> View’ document, which children complete before their annual reviews.</a:t>
            </a:r>
          </a:p>
          <a:p>
            <a:pPr marL="205105" indent="-102235" defTabSz="205739">
              <a:lnSpc>
                <a:spcPct val="120000"/>
              </a:lnSpc>
              <a:spcBef>
                <a:spcPts val="300"/>
              </a:spcBef>
              <a:buClr>
                <a:srgbClr val="000000"/>
              </a:buClr>
              <a:buSzPct val="100000"/>
              <a:buFont typeface="Symbol"/>
              <a:buChar char="·"/>
              <a:defRPr sz="1575">
                <a:solidFill>
                  <a:srgbClr val="000000"/>
                </a:solidFill>
                <a:latin typeface="Comic Sans MS"/>
                <a:ea typeface="Comic Sans MS"/>
                <a:cs typeface="Comic Sans MS"/>
                <a:sym typeface="Comic Sans MS"/>
              </a:defRPr>
            </a:pPr>
            <a:r>
              <a:rPr lang="en-US" sz="1550" dirty="0">
                <a:latin typeface="Aptos Display"/>
              </a:rPr>
              <a:t>APDRs are shared with children where appropriate</a:t>
            </a:r>
          </a:p>
          <a:p>
            <a:pPr marL="205105" indent="-102235" defTabSz="205739">
              <a:lnSpc>
                <a:spcPct val="120000"/>
              </a:lnSpc>
              <a:spcBef>
                <a:spcPts val="300"/>
              </a:spcBef>
              <a:buClr>
                <a:srgbClr val="000000"/>
              </a:buClr>
              <a:buFont typeface="Symbol"/>
              <a:buChar char="·"/>
              <a:defRPr sz="1575">
                <a:solidFill>
                  <a:srgbClr val="000000"/>
                </a:solidFill>
                <a:latin typeface="Comic Sans MS"/>
                <a:ea typeface="Comic Sans MS"/>
                <a:cs typeface="Comic Sans MS"/>
                <a:sym typeface="Comic Sans MS"/>
              </a:defRPr>
            </a:pPr>
            <a:r>
              <a:rPr lang="en-US" sz="1550" dirty="0">
                <a:latin typeface="Aptos Display"/>
              </a:rPr>
              <a:t>Pupil voices are gathered throughout the year</a:t>
            </a:r>
          </a:p>
          <a:p>
            <a:pPr marL="205105" indent="-102235" defTabSz="205739">
              <a:lnSpc>
                <a:spcPct val="120000"/>
              </a:lnSpc>
              <a:spcBef>
                <a:spcPts val="300"/>
              </a:spcBef>
              <a:buClr>
                <a:srgbClr val="000000"/>
              </a:buClr>
              <a:buSzPct val="100000"/>
              <a:buFont typeface="Symbol"/>
              <a:buChar char="·"/>
              <a:defRPr sz="1575">
                <a:solidFill>
                  <a:srgbClr val="000000"/>
                </a:solidFill>
                <a:latin typeface="Comic Sans MS"/>
                <a:ea typeface="Comic Sans MS"/>
                <a:cs typeface="Comic Sans MS"/>
                <a:sym typeface="Comic Sans MS"/>
              </a:defRPr>
            </a:pPr>
            <a:r>
              <a:rPr lang="en-US" sz="1550" dirty="0">
                <a:latin typeface="Aptos Display"/>
              </a:rPr>
              <a:t>Pupil views are included as part of the Notice, Check and Try process. </a:t>
            </a:r>
          </a:p>
        </p:txBody>
      </p:sp>
      <p:pic>
        <p:nvPicPr>
          <p:cNvPr id="2" name="Picture 1" descr="A group of boys sitting at a table&#10;&#10;Description automatically generated">
            <a:extLst>
              <a:ext uri="{FF2B5EF4-FFF2-40B4-BE49-F238E27FC236}">
                <a16:creationId xmlns:a16="http://schemas.microsoft.com/office/drawing/2014/main" id="{B1D65326-04DF-A241-9985-F71961474C6F}"/>
              </a:ext>
            </a:extLst>
          </p:cNvPr>
          <p:cNvPicPr>
            <a:picLocks noChangeAspect="1"/>
          </p:cNvPicPr>
          <p:nvPr/>
        </p:nvPicPr>
        <p:blipFill>
          <a:blip r:embed="rId2"/>
          <a:stretch>
            <a:fillRect/>
          </a:stretch>
        </p:blipFill>
        <p:spPr>
          <a:xfrm>
            <a:off x="255913" y="2573930"/>
            <a:ext cx="3454247" cy="242623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l="-3000" r="-3000"/>
          </a:stretch>
        </a:blipFill>
        <a:effectLst/>
      </p:bgPr>
    </p:bg>
    <p:spTree>
      <p:nvGrpSpPr>
        <p:cNvPr id="1" name=""/>
        <p:cNvGrpSpPr/>
        <p:nvPr/>
      </p:nvGrpSpPr>
      <p:grpSpPr>
        <a:xfrm>
          <a:off x="0" y="0"/>
          <a:ext cx="0" cy="0"/>
          <a:chOff x="0" y="0"/>
          <a:chExt cx="0" cy="0"/>
        </a:xfrm>
      </p:grpSpPr>
      <p:sp>
        <p:nvSpPr>
          <p:cNvPr id="389" name="Rectangle 388">
            <a:extLst>
              <a:ext uri="{FF2B5EF4-FFF2-40B4-BE49-F238E27FC236}">
                <a16:creationId xmlns:a16="http://schemas.microsoft.com/office/drawing/2014/main" id="{E1EB41F2-E181-4D4D-9131-A30F6B0A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91" name="Freeform: Shape 390">
            <a:extLst>
              <a:ext uri="{FF2B5EF4-FFF2-40B4-BE49-F238E27FC236}">
                <a16:creationId xmlns:a16="http://schemas.microsoft.com/office/drawing/2014/main" id="{3D63CC92-C517-4C71-9222-4579252CD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1"/>
            <a:ext cx="9144000" cy="1703129"/>
          </a:xfrm>
          <a:custGeom>
            <a:avLst/>
            <a:gdLst>
              <a:gd name="connsiteX0" fmla="*/ 0 w 12192000"/>
              <a:gd name="connsiteY0" fmla="*/ 0 h 2270839"/>
              <a:gd name="connsiteX1" fmla="*/ 12192000 w 12192000"/>
              <a:gd name="connsiteY1" fmla="*/ 0 h 2270839"/>
              <a:gd name="connsiteX2" fmla="*/ 12192000 w 12192000"/>
              <a:gd name="connsiteY2" fmla="*/ 213719 h 2270839"/>
              <a:gd name="connsiteX3" fmla="*/ 12192000 w 12192000"/>
              <a:gd name="connsiteY3" fmla="*/ 471948 h 2270839"/>
              <a:gd name="connsiteX4" fmla="*/ 12192000 w 12192000"/>
              <a:gd name="connsiteY4" fmla="*/ 519830 h 2270839"/>
              <a:gd name="connsiteX5" fmla="*/ 12192000 w 12192000"/>
              <a:gd name="connsiteY5" fmla="*/ 744793 h 2270839"/>
              <a:gd name="connsiteX6" fmla="*/ 12192000 w 12192000"/>
              <a:gd name="connsiteY6" fmla="*/ 1754021 h 2270839"/>
              <a:gd name="connsiteX7" fmla="*/ 11957522 w 12192000"/>
              <a:gd name="connsiteY7" fmla="*/ 1797923 h 2270839"/>
              <a:gd name="connsiteX8" fmla="*/ 11679973 w 12192000"/>
              <a:gd name="connsiteY8" fmla="*/ 1847667 h 2270839"/>
              <a:gd name="connsiteX9" fmla="*/ 11401197 w 12192000"/>
              <a:gd name="connsiteY9" fmla="*/ 1896360 h 2270839"/>
              <a:gd name="connsiteX10" fmla="*/ 11121192 w 12192000"/>
              <a:gd name="connsiteY10" fmla="*/ 1938046 h 2270839"/>
              <a:gd name="connsiteX11" fmla="*/ 10842416 w 12192000"/>
              <a:gd name="connsiteY11" fmla="*/ 1980083 h 2270839"/>
              <a:gd name="connsiteX12" fmla="*/ 10562411 w 12192000"/>
              <a:gd name="connsiteY12" fmla="*/ 2019318 h 2270839"/>
              <a:gd name="connsiteX13" fmla="*/ 10286091 w 12192000"/>
              <a:gd name="connsiteY13" fmla="*/ 2052947 h 2270839"/>
              <a:gd name="connsiteX14" fmla="*/ 10006086 w 12192000"/>
              <a:gd name="connsiteY14" fmla="*/ 2084825 h 2270839"/>
              <a:gd name="connsiteX15" fmla="*/ 9727310 w 12192000"/>
              <a:gd name="connsiteY15" fmla="*/ 2113901 h 2270839"/>
              <a:gd name="connsiteX16" fmla="*/ 9453445 w 12192000"/>
              <a:gd name="connsiteY16" fmla="*/ 2139123 h 2270839"/>
              <a:gd name="connsiteX17" fmla="*/ 9175897 w 12192000"/>
              <a:gd name="connsiteY17" fmla="*/ 2164345 h 2270839"/>
              <a:gd name="connsiteX18" fmla="*/ 8902033 w 12192000"/>
              <a:gd name="connsiteY18" fmla="*/ 2185364 h 2270839"/>
              <a:gd name="connsiteX19" fmla="*/ 8628169 w 12192000"/>
              <a:gd name="connsiteY19" fmla="*/ 2201828 h 2270839"/>
              <a:gd name="connsiteX20" fmla="*/ 8355533 w 12192000"/>
              <a:gd name="connsiteY20" fmla="*/ 2218994 h 2270839"/>
              <a:gd name="connsiteX21" fmla="*/ 8085353 w 12192000"/>
              <a:gd name="connsiteY21" fmla="*/ 2233356 h 2270839"/>
              <a:gd name="connsiteX22" fmla="*/ 7817629 w 12192000"/>
              <a:gd name="connsiteY22" fmla="*/ 2243515 h 2270839"/>
              <a:gd name="connsiteX23" fmla="*/ 7549905 w 12192000"/>
              <a:gd name="connsiteY23" fmla="*/ 2252273 h 2270839"/>
              <a:gd name="connsiteX24" fmla="*/ 7284638 w 12192000"/>
              <a:gd name="connsiteY24" fmla="*/ 2260680 h 2270839"/>
              <a:gd name="connsiteX25" fmla="*/ 7023055 w 12192000"/>
              <a:gd name="connsiteY25" fmla="*/ 2264534 h 2270839"/>
              <a:gd name="connsiteX26" fmla="*/ 6761472 w 12192000"/>
              <a:gd name="connsiteY26" fmla="*/ 2268737 h 2270839"/>
              <a:gd name="connsiteX27" fmla="*/ 6503573 w 12192000"/>
              <a:gd name="connsiteY27" fmla="*/ 2270839 h 2270839"/>
              <a:gd name="connsiteX28" fmla="*/ 6248130 w 12192000"/>
              <a:gd name="connsiteY28" fmla="*/ 2268737 h 2270839"/>
              <a:gd name="connsiteX29" fmla="*/ 5995144 w 12192000"/>
              <a:gd name="connsiteY29" fmla="*/ 2268737 h 2270839"/>
              <a:gd name="connsiteX30" fmla="*/ 5744613 w 12192000"/>
              <a:gd name="connsiteY30" fmla="*/ 2264534 h 2270839"/>
              <a:gd name="connsiteX31" fmla="*/ 5498995 w 12192000"/>
              <a:gd name="connsiteY31" fmla="*/ 2258228 h 2270839"/>
              <a:gd name="connsiteX32" fmla="*/ 5255834 w 12192000"/>
              <a:gd name="connsiteY32" fmla="*/ 2252273 h 2270839"/>
              <a:gd name="connsiteX33" fmla="*/ 5017584 w 12192000"/>
              <a:gd name="connsiteY33" fmla="*/ 2245617 h 2270839"/>
              <a:gd name="connsiteX34" fmla="*/ 4780562 w 12192000"/>
              <a:gd name="connsiteY34" fmla="*/ 2235458 h 2270839"/>
              <a:gd name="connsiteX35" fmla="*/ 4547227 w 12192000"/>
              <a:gd name="connsiteY35" fmla="*/ 2224598 h 2270839"/>
              <a:gd name="connsiteX36" fmla="*/ 4318800 w 12192000"/>
              <a:gd name="connsiteY36" fmla="*/ 2214790 h 2270839"/>
              <a:gd name="connsiteX37" fmla="*/ 3873004 w 12192000"/>
              <a:gd name="connsiteY37" fmla="*/ 2187115 h 2270839"/>
              <a:gd name="connsiteX38" fmla="*/ 3445628 w 12192000"/>
              <a:gd name="connsiteY38" fmla="*/ 2157690 h 2270839"/>
              <a:gd name="connsiteX39" fmla="*/ 3035446 w 12192000"/>
              <a:gd name="connsiteY39" fmla="*/ 2126862 h 2270839"/>
              <a:gd name="connsiteX40" fmla="*/ 2647370 w 12192000"/>
              <a:gd name="connsiteY40" fmla="*/ 2092883 h 2270839"/>
              <a:gd name="connsiteX41" fmla="*/ 2276487 w 12192000"/>
              <a:gd name="connsiteY41" fmla="*/ 2057501 h 2270839"/>
              <a:gd name="connsiteX42" fmla="*/ 1932621 w 12192000"/>
              <a:gd name="connsiteY42" fmla="*/ 2019318 h 2270839"/>
              <a:gd name="connsiteX43" fmla="*/ 1609634 w 12192000"/>
              <a:gd name="connsiteY43" fmla="*/ 1981835 h 2270839"/>
              <a:gd name="connsiteX44" fmla="*/ 1312435 w 12192000"/>
              <a:gd name="connsiteY44" fmla="*/ 1944352 h 2270839"/>
              <a:gd name="connsiteX45" fmla="*/ 1039799 w 12192000"/>
              <a:gd name="connsiteY45" fmla="*/ 1908971 h 2270839"/>
              <a:gd name="connsiteX46" fmla="*/ 797865 w 12192000"/>
              <a:gd name="connsiteY46" fmla="*/ 1875341 h 2270839"/>
              <a:gd name="connsiteX47" fmla="*/ 579265 w 12192000"/>
              <a:gd name="connsiteY47" fmla="*/ 1843463 h 2270839"/>
              <a:gd name="connsiteX48" fmla="*/ 395052 w 12192000"/>
              <a:gd name="connsiteY48" fmla="*/ 1816840 h 2270839"/>
              <a:gd name="connsiteX49" fmla="*/ 240312 w 12192000"/>
              <a:gd name="connsiteY49" fmla="*/ 1791617 h 2270839"/>
              <a:gd name="connsiteX50" fmla="*/ 27853 w 12192000"/>
              <a:gd name="connsiteY50" fmla="*/ 1755536 h 2270839"/>
              <a:gd name="connsiteX51" fmla="*/ 0 w 12192000"/>
              <a:gd name="connsiteY51" fmla="*/ 1750823 h 2270839"/>
              <a:gd name="connsiteX52" fmla="*/ 0 w 12192000"/>
              <a:gd name="connsiteY52" fmla="*/ 744793 h 2270839"/>
              <a:gd name="connsiteX53" fmla="*/ 0 w 12192000"/>
              <a:gd name="connsiteY53" fmla="*/ 519830 h 2270839"/>
              <a:gd name="connsiteX54" fmla="*/ 0 w 12192000"/>
              <a:gd name="connsiteY54" fmla="*/ 471948 h 2270839"/>
              <a:gd name="connsiteX55" fmla="*/ 0 w 12192000"/>
              <a:gd name="connsiteY55" fmla="*/ 213719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2270839">
                <a:moveTo>
                  <a:pt x="0" y="0"/>
                </a:moveTo>
                <a:lnTo>
                  <a:pt x="12192000" y="0"/>
                </a:lnTo>
                <a:lnTo>
                  <a:pt x="12192000" y="213719"/>
                </a:lnTo>
                <a:lnTo>
                  <a:pt x="12192000" y="471948"/>
                </a:lnTo>
                <a:lnTo>
                  <a:pt x="12192000" y="519830"/>
                </a:lnTo>
                <a:lnTo>
                  <a:pt x="12192000" y="744793"/>
                </a:lnTo>
                <a:lnTo>
                  <a:pt x="12192000" y="1754021"/>
                </a:lnTo>
                <a:lnTo>
                  <a:pt x="11957522" y="1797923"/>
                </a:lnTo>
                <a:lnTo>
                  <a:pt x="11679973" y="1847667"/>
                </a:lnTo>
                <a:lnTo>
                  <a:pt x="11401197" y="1896360"/>
                </a:lnTo>
                <a:lnTo>
                  <a:pt x="11121192" y="1938046"/>
                </a:lnTo>
                <a:lnTo>
                  <a:pt x="10842416" y="1980083"/>
                </a:lnTo>
                <a:lnTo>
                  <a:pt x="10562411" y="2019318"/>
                </a:lnTo>
                <a:lnTo>
                  <a:pt x="10286091" y="2052947"/>
                </a:lnTo>
                <a:lnTo>
                  <a:pt x="10006086" y="2084825"/>
                </a:lnTo>
                <a:lnTo>
                  <a:pt x="9727310" y="2113901"/>
                </a:lnTo>
                <a:lnTo>
                  <a:pt x="9453445" y="2139123"/>
                </a:lnTo>
                <a:lnTo>
                  <a:pt x="9175897" y="2164345"/>
                </a:lnTo>
                <a:lnTo>
                  <a:pt x="8902033" y="2185364"/>
                </a:lnTo>
                <a:lnTo>
                  <a:pt x="8628169" y="2201828"/>
                </a:lnTo>
                <a:lnTo>
                  <a:pt x="8355533" y="2218994"/>
                </a:lnTo>
                <a:lnTo>
                  <a:pt x="8085353" y="2233356"/>
                </a:lnTo>
                <a:lnTo>
                  <a:pt x="7817629" y="2243515"/>
                </a:lnTo>
                <a:lnTo>
                  <a:pt x="7549905" y="2252273"/>
                </a:lnTo>
                <a:lnTo>
                  <a:pt x="7284638" y="2260680"/>
                </a:lnTo>
                <a:lnTo>
                  <a:pt x="7023055" y="2264534"/>
                </a:lnTo>
                <a:lnTo>
                  <a:pt x="6761472" y="2268737"/>
                </a:lnTo>
                <a:lnTo>
                  <a:pt x="6503573" y="2270839"/>
                </a:lnTo>
                <a:lnTo>
                  <a:pt x="6248130" y="2268737"/>
                </a:lnTo>
                <a:lnTo>
                  <a:pt x="5995144" y="2268737"/>
                </a:lnTo>
                <a:lnTo>
                  <a:pt x="5744613" y="2264534"/>
                </a:lnTo>
                <a:lnTo>
                  <a:pt x="5498995" y="2258228"/>
                </a:lnTo>
                <a:lnTo>
                  <a:pt x="5255834" y="2252273"/>
                </a:lnTo>
                <a:lnTo>
                  <a:pt x="5017584" y="2245617"/>
                </a:lnTo>
                <a:lnTo>
                  <a:pt x="4780562" y="2235458"/>
                </a:lnTo>
                <a:lnTo>
                  <a:pt x="4547227" y="2224598"/>
                </a:lnTo>
                <a:lnTo>
                  <a:pt x="4318800" y="2214790"/>
                </a:lnTo>
                <a:lnTo>
                  <a:pt x="3873004" y="2187115"/>
                </a:lnTo>
                <a:lnTo>
                  <a:pt x="3445628" y="2157690"/>
                </a:lnTo>
                <a:lnTo>
                  <a:pt x="3035446" y="2126862"/>
                </a:lnTo>
                <a:lnTo>
                  <a:pt x="2647370" y="2092883"/>
                </a:lnTo>
                <a:lnTo>
                  <a:pt x="2276487" y="2057501"/>
                </a:lnTo>
                <a:lnTo>
                  <a:pt x="1932621" y="2019318"/>
                </a:lnTo>
                <a:lnTo>
                  <a:pt x="1609634" y="1981835"/>
                </a:lnTo>
                <a:lnTo>
                  <a:pt x="1312435" y="1944352"/>
                </a:lnTo>
                <a:lnTo>
                  <a:pt x="1039799" y="1908971"/>
                </a:lnTo>
                <a:lnTo>
                  <a:pt x="797865" y="1875341"/>
                </a:lnTo>
                <a:lnTo>
                  <a:pt x="579265" y="1843463"/>
                </a:lnTo>
                <a:lnTo>
                  <a:pt x="395052" y="1816840"/>
                </a:lnTo>
                <a:lnTo>
                  <a:pt x="240312" y="1791617"/>
                </a:lnTo>
                <a:lnTo>
                  <a:pt x="27853" y="1755536"/>
                </a:lnTo>
                <a:lnTo>
                  <a:pt x="0" y="1750823"/>
                </a:lnTo>
                <a:lnTo>
                  <a:pt x="0" y="744793"/>
                </a:lnTo>
                <a:lnTo>
                  <a:pt x="0" y="519830"/>
                </a:lnTo>
                <a:lnTo>
                  <a:pt x="0" y="471948"/>
                </a:lnTo>
                <a:lnTo>
                  <a:pt x="0" y="213719"/>
                </a:lnTo>
                <a:close/>
              </a:path>
            </a:pathLst>
          </a:custGeom>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sz="1350"/>
          </a:p>
        </p:txBody>
      </p:sp>
      <p:sp>
        <p:nvSpPr>
          <p:cNvPr id="383" name="9.What are the arrangements made by the Governing Body relating to treatment of complaints from parents of children with SEN concerning the provision made at school?"/>
          <p:cNvSpPr txBox="1">
            <a:spLocks noGrp="1"/>
          </p:cNvSpPr>
          <p:nvPr>
            <p:ph type="title"/>
          </p:nvPr>
        </p:nvSpPr>
        <p:spPr>
          <a:xfrm>
            <a:off x="153017" y="433102"/>
            <a:ext cx="7598569" cy="832757"/>
          </a:xfrm>
          <a:prstGeom prst="rect">
            <a:avLst/>
          </a:prstGeom>
        </p:spPr>
        <p:txBody>
          <a:bodyPr lIns="45719" tIns="45720" rIns="45719" bIns="45720">
            <a:normAutofit/>
          </a:bodyPr>
          <a:lstStyle>
            <a:lvl1pPr defTabSz="201168">
              <a:spcBef>
                <a:spcPts val="200"/>
              </a:spcBef>
              <a:defRPr sz="2112" b="1">
                <a:solidFill>
                  <a:srgbClr val="000000"/>
                </a:solidFill>
                <a:latin typeface="Comic Sans MS"/>
                <a:ea typeface="Comic Sans MS"/>
                <a:cs typeface="Comic Sans MS"/>
                <a:sym typeface="Comic Sans MS"/>
              </a:defRPr>
            </a:lvl1pPr>
          </a:lstStyle>
          <a:p>
            <a:pPr algn="ctr">
              <a:lnSpc>
                <a:spcPct val="90000"/>
              </a:lnSpc>
            </a:pPr>
            <a:r>
              <a:rPr lang="en-US" sz="1600">
                <a:solidFill>
                  <a:schemeClr val="tx1"/>
                </a:solidFill>
                <a:latin typeface="Aptos Display"/>
              </a:rPr>
              <a:t>9.What are the arrangements made by the Governing Body relating to treatment of complaints from parents of children with SEN concerning the provision made at school?</a:t>
            </a:r>
          </a:p>
        </p:txBody>
      </p:sp>
      <p:pic>
        <p:nvPicPr>
          <p:cNvPr id="393" name="Picture 392">
            <a:extLst>
              <a:ext uri="{FF2B5EF4-FFF2-40B4-BE49-F238E27FC236}">
                <a16:creationId xmlns:a16="http://schemas.microsoft.com/office/drawing/2014/main" id="{40A39FDC-39F4-4CB7-873B-8D786EC025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25900" b="63148"/>
          <a:stretch/>
        </p:blipFill>
        <p:spPr>
          <a:xfrm>
            <a:off x="3053443" y="857251"/>
            <a:ext cx="6088176" cy="1703129"/>
          </a:xfrm>
          <a:custGeom>
            <a:avLst/>
            <a:gdLst>
              <a:gd name="connsiteX0" fmla="*/ 0 w 8117568"/>
              <a:gd name="connsiteY0" fmla="*/ 0 h 2270839"/>
              <a:gd name="connsiteX1" fmla="*/ 8117568 w 8117568"/>
              <a:gd name="connsiteY1" fmla="*/ 0 h 2270839"/>
              <a:gd name="connsiteX2" fmla="*/ 8117568 w 8117568"/>
              <a:gd name="connsiteY2" fmla="*/ 1754616 h 2270839"/>
              <a:gd name="connsiteX3" fmla="*/ 7886265 w 8117568"/>
              <a:gd name="connsiteY3" fmla="*/ 1797923 h 2270839"/>
              <a:gd name="connsiteX4" fmla="*/ 7608716 w 8117568"/>
              <a:gd name="connsiteY4" fmla="*/ 1847667 h 2270839"/>
              <a:gd name="connsiteX5" fmla="*/ 7329940 w 8117568"/>
              <a:gd name="connsiteY5" fmla="*/ 1896360 h 2270839"/>
              <a:gd name="connsiteX6" fmla="*/ 7049935 w 8117568"/>
              <a:gd name="connsiteY6" fmla="*/ 1938046 h 2270839"/>
              <a:gd name="connsiteX7" fmla="*/ 6771159 w 8117568"/>
              <a:gd name="connsiteY7" fmla="*/ 1980083 h 2270839"/>
              <a:gd name="connsiteX8" fmla="*/ 6491154 w 8117568"/>
              <a:gd name="connsiteY8" fmla="*/ 2019318 h 2270839"/>
              <a:gd name="connsiteX9" fmla="*/ 6214834 w 8117568"/>
              <a:gd name="connsiteY9" fmla="*/ 2052947 h 2270839"/>
              <a:gd name="connsiteX10" fmla="*/ 5934829 w 8117568"/>
              <a:gd name="connsiteY10" fmla="*/ 2084825 h 2270839"/>
              <a:gd name="connsiteX11" fmla="*/ 5656053 w 8117568"/>
              <a:gd name="connsiteY11" fmla="*/ 2113901 h 2270839"/>
              <a:gd name="connsiteX12" fmla="*/ 5382188 w 8117568"/>
              <a:gd name="connsiteY12" fmla="*/ 2139123 h 2270839"/>
              <a:gd name="connsiteX13" fmla="*/ 5104640 w 8117568"/>
              <a:gd name="connsiteY13" fmla="*/ 2164345 h 2270839"/>
              <a:gd name="connsiteX14" fmla="*/ 4830776 w 8117568"/>
              <a:gd name="connsiteY14" fmla="*/ 2185364 h 2270839"/>
              <a:gd name="connsiteX15" fmla="*/ 4556912 w 8117568"/>
              <a:gd name="connsiteY15" fmla="*/ 2201828 h 2270839"/>
              <a:gd name="connsiteX16" fmla="*/ 4284276 w 8117568"/>
              <a:gd name="connsiteY16" fmla="*/ 2218994 h 2270839"/>
              <a:gd name="connsiteX17" fmla="*/ 4014096 w 8117568"/>
              <a:gd name="connsiteY17" fmla="*/ 2233356 h 2270839"/>
              <a:gd name="connsiteX18" fmla="*/ 3746372 w 8117568"/>
              <a:gd name="connsiteY18" fmla="*/ 2243515 h 2270839"/>
              <a:gd name="connsiteX19" fmla="*/ 3478648 w 8117568"/>
              <a:gd name="connsiteY19" fmla="*/ 2252273 h 2270839"/>
              <a:gd name="connsiteX20" fmla="*/ 3213381 w 8117568"/>
              <a:gd name="connsiteY20" fmla="*/ 2260680 h 2270839"/>
              <a:gd name="connsiteX21" fmla="*/ 2951798 w 8117568"/>
              <a:gd name="connsiteY21" fmla="*/ 2264534 h 2270839"/>
              <a:gd name="connsiteX22" fmla="*/ 2690215 w 8117568"/>
              <a:gd name="connsiteY22" fmla="*/ 2268737 h 2270839"/>
              <a:gd name="connsiteX23" fmla="*/ 2432316 w 8117568"/>
              <a:gd name="connsiteY23" fmla="*/ 2270839 h 2270839"/>
              <a:gd name="connsiteX24" fmla="*/ 2176873 w 8117568"/>
              <a:gd name="connsiteY24" fmla="*/ 2268737 h 2270839"/>
              <a:gd name="connsiteX25" fmla="*/ 1923887 w 8117568"/>
              <a:gd name="connsiteY25" fmla="*/ 2268737 h 2270839"/>
              <a:gd name="connsiteX26" fmla="*/ 1673356 w 8117568"/>
              <a:gd name="connsiteY26" fmla="*/ 2264534 h 2270839"/>
              <a:gd name="connsiteX27" fmla="*/ 1427738 w 8117568"/>
              <a:gd name="connsiteY27" fmla="*/ 2258228 h 2270839"/>
              <a:gd name="connsiteX28" fmla="*/ 1184577 w 8117568"/>
              <a:gd name="connsiteY28" fmla="*/ 2252273 h 2270839"/>
              <a:gd name="connsiteX29" fmla="*/ 946327 w 8117568"/>
              <a:gd name="connsiteY29" fmla="*/ 2245617 h 2270839"/>
              <a:gd name="connsiteX30" fmla="*/ 709305 w 8117568"/>
              <a:gd name="connsiteY30" fmla="*/ 2235458 h 2270839"/>
              <a:gd name="connsiteX31" fmla="*/ 475970 w 8117568"/>
              <a:gd name="connsiteY31" fmla="*/ 2224598 h 2270839"/>
              <a:gd name="connsiteX32" fmla="*/ 247543 w 8117568"/>
              <a:gd name="connsiteY32" fmla="*/ 2214790 h 2270839"/>
              <a:gd name="connsiteX33" fmla="*/ 0 w 8117568"/>
              <a:gd name="connsiteY33" fmla="*/ 2199423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117568" h="2270839">
                <a:moveTo>
                  <a:pt x="0" y="0"/>
                </a:moveTo>
                <a:lnTo>
                  <a:pt x="8117568" y="0"/>
                </a:lnTo>
                <a:lnTo>
                  <a:pt x="8117568" y="1754616"/>
                </a:lnTo>
                <a:lnTo>
                  <a:pt x="7886265" y="1797923"/>
                </a:lnTo>
                <a:lnTo>
                  <a:pt x="7608716" y="1847667"/>
                </a:lnTo>
                <a:lnTo>
                  <a:pt x="7329940" y="1896360"/>
                </a:lnTo>
                <a:lnTo>
                  <a:pt x="7049935" y="1938046"/>
                </a:lnTo>
                <a:lnTo>
                  <a:pt x="6771159" y="1980083"/>
                </a:lnTo>
                <a:lnTo>
                  <a:pt x="6491154" y="2019318"/>
                </a:lnTo>
                <a:lnTo>
                  <a:pt x="6214834" y="2052947"/>
                </a:lnTo>
                <a:lnTo>
                  <a:pt x="5934829" y="2084825"/>
                </a:lnTo>
                <a:lnTo>
                  <a:pt x="5656053" y="2113901"/>
                </a:lnTo>
                <a:lnTo>
                  <a:pt x="5382188" y="2139123"/>
                </a:lnTo>
                <a:lnTo>
                  <a:pt x="5104640" y="2164345"/>
                </a:lnTo>
                <a:lnTo>
                  <a:pt x="4830776" y="2185364"/>
                </a:lnTo>
                <a:lnTo>
                  <a:pt x="4556912" y="2201828"/>
                </a:lnTo>
                <a:lnTo>
                  <a:pt x="4284276" y="2218994"/>
                </a:lnTo>
                <a:lnTo>
                  <a:pt x="4014096" y="2233356"/>
                </a:lnTo>
                <a:lnTo>
                  <a:pt x="3746372" y="2243515"/>
                </a:lnTo>
                <a:lnTo>
                  <a:pt x="3478648" y="2252273"/>
                </a:lnTo>
                <a:lnTo>
                  <a:pt x="3213381" y="2260680"/>
                </a:lnTo>
                <a:lnTo>
                  <a:pt x="2951798" y="2264534"/>
                </a:lnTo>
                <a:lnTo>
                  <a:pt x="2690215" y="2268737"/>
                </a:lnTo>
                <a:lnTo>
                  <a:pt x="2432316" y="2270839"/>
                </a:lnTo>
                <a:lnTo>
                  <a:pt x="2176873" y="2268737"/>
                </a:lnTo>
                <a:lnTo>
                  <a:pt x="1923887" y="2268737"/>
                </a:lnTo>
                <a:lnTo>
                  <a:pt x="1673356" y="2264534"/>
                </a:lnTo>
                <a:lnTo>
                  <a:pt x="1427738" y="2258228"/>
                </a:lnTo>
                <a:lnTo>
                  <a:pt x="1184577" y="2252273"/>
                </a:lnTo>
                <a:lnTo>
                  <a:pt x="946327" y="2245617"/>
                </a:lnTo>
                <a:lnTo>
                  <a:pt x="709305" y="2235458"/>
                </a:lnTo>
                <a:lnTo>
                  <a:pt x="475970" y="2224598"/>
                </a:lnTo>
                <a:lnTo>
                  <a:pt x="247543" y="2214790"/>
                </a:lnTo>
                <a:lnTo>
                  <a:pt x="0" y="2199423"/>
                </a:lnTo>
                <a:close/>
              </a:path>
            </a:pathLst>
          </a:custGeom>
        </p:spPr>
      </p:pic>
      <p:sp>
        <p:nvSpPr>
          <p:cNvPr id="384" name="It is within everyone’s interest to deal with complaints swiftly. The first point of call is always the class teacher to see if any issues can be dealt with through discussion. If no resolution can be found it would need to be taken further to the SLT and SENCo. If a complaint still cannot be resolved at this point it may be put in writing to the Governing Body who will deal with the matter through their complaint resolution procedure."/>
          <p:cNvSpPr txBox="1">
            <a:spLocks noGrp="1"/>
          </p:cNvSpPr>
          <p:nvPr>
            <p:ph idx="1"/>
          </p:nvPr>
        </p:nvSpPr>
        <p:spPr>
          <a:xfrm>
            <a:off x="514351" y="2801680"/>
            <a:ext cx="8115300" cy="2398970"/>
          </a:xfrm>
          <a:prstGeom prst="rect">
            <a:avLst/>
          </a:prstGeom>
        </p:spPr>
        <p:txBody>
          <a:bodyPr lIns="45719" tIns="45720" rIns="45719" bIns="45720">
            <a:normAutofit/>
          </a:bodyPr>
          <a:lstStyle>
            <a:lvl1pPr marL="201930" indent="-201930" defTabSz="242315">
              <a:lnSpc>
                <a:spcPct val="120000"/>
              </a:lnSpc>
              <a:spcBef>
                <a:spcPts val="300"/>
              </a:spcBef>
              <a:buClrTx/>
              <a:buSzPct val="100000"/>
              <a:buFontTx/>
              <a:defRPr sz="2014">
                <a:solidFill>
                  <a:srgbClr val="000000"/>
                </a:solidFill>
                <a:latin typeface="Comic Sans MS"/>
                <a:ea typeface="Comic Sans MS"/>
                <a:cs typeface="Comic Sans MS"/>
                <a:sym typeface="Comic Sans MS"/>
              </a:defRPr>
            </a:lvl1pPr>
          </a:lstStyle>
          <a:p>
            <a:r>
              <a:rPr lang="en-US" sz="2000" dirty="0">
                <a:solidFill>
                  <a:schemeClr val="bg1"/>
                </a:solidFill>
                <a:latin typeface="Aptos Display"/>
              </a:rPr>
              <a:t>It is within everyone’s interest to deal with complaints swiftly. The first point of call is always the class teacher to see if any issues can be dealt with through discussion. If no resolution can be found it would need to be taken </a:t>
            </a:r>
            <a:r>
              <a:rPr lang="en-US" sz="2000">
                <a:solidFill>
                  <a:schemeClr val="bg1"/>
                </a:solidFill>
                <a:latin typeface="Aptos Display"/>
              </a:rPr>
              <a:t>further to the Senior Leadership Team and SENCo. If a complaint still cannot be resolved at </a:t>
            </a:r>
            <a:r>
              <a:rPr lang="en-US" sz="2000" dirty="0">
                <a:solidFill>
                  <a:schemeClr val="bg1"/>
                </a:solidFill>
                <a:latin typeface="Aptos Display"/>
              </a:rPr>
              <a:t>this point it may be put in writing to the Governing Body who will deal with the matter through their complaint resolution procedure.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l="-3000" r="-3000"/>
          </a:stretch>
        </a:blipFill>
        <a:effectLst/>
      </p:bgPr>
    </p:bg>
    <p:spTree>
      <p:nvGrpSpPr>
        <p:cNvPr id="1" name=""/>
        <p:cNvGrpSpPr/>
        <p:nvPr/>
      </p:nvGrpSpPr>
      <p:grpSpPr>
        <a:xfrm>
          <a:off x="0" y="0"/>
          <a:ext cx="0" cy="0"/>
          <a:chOff x="0" y="0"/>
          <a:chExt cx="0" cy="0"/>
        </a:xfrm>
      </p:grpSpPr>
      <p:sp useBgFill="1">
        <p:nvSpPr>
          <p:cNvPr id="404" name="Rectangle 403">
            <a:extLst>
              <a:ext uri="{FF2B5EF4-FFF2-40B4-BE49-F238E27FC236}">
                <a16:creationId xmlns:a16="http://schemas.microsoft.com/office/drawing/2014/main" id="{CFF5BED3-4EE4-425F-A016-C272586B88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ectangle 405">
            <a:extLst>
              <a:ext uri="{FF2B5EF4-FFF2-40B4-BE49-F238E27FC236}">
                <a16:creationId xmlns:a16="http://schemas.microsoft.com/office/drawing/2014/main" id="{D856B4CA-4519-432C-ABFD-F2AE5D70E0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2284214"/>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408" name="Rectangle 407">
            <a:extLst>
              <a:ext uri="{FF2B5EF4-FFF2-40B4-BE49-F238E27FC236}">
                <a16:creationId xmlns:a16="http://schemas.microsoft.com/office/drawing/2014/main" id="{61D03B64-A2F8-4473-8457-9A6A36B67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284214"/>
          </a:xfrm>
          <a:prstGeom prst="rect">
            <a:avLst/>
          </a:prstGeom>
          <a:blipFill dpi="0" rotWithShape="1">
            <a:blip r:embed="rId3"/>
            <a:srcRect/>
            <a:tile tx="0" ty="0" sx="100000" sy="100000" flip="none" algn="tl"/>
          </a:blip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410" name="Picture 409">
            <a:extLst>
              <a:ext uri="{FF2B5EF4-FFF2-40B4-BE49-F238E27FC236}">
                <a16:creationId xmlns:a16="http://schemas.microsoft.com/office/drawing/2014/main" id="{01C3CE7E-C09F-4DAB-A9B8-00CB40334B3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66684"/>
          <a:stretch/>
        </p:blipFill>
        <p:spPr>
          <a:xfrm>
            <a:off x="-2381" y="0"/>
            <a:ext cx="9141618" cy="2284214"/>
          </a:xfrm>
          <a:prstGeom prst="rect">
            <a:avLst/>
          </a:prstGeom>
        </p:spPr>
      </p:pic>
      <p:sp>
        <p:nvSpPr>
          <p:cNvPr id="386" name="10.How does the Governing Body involve other bodies, including health and social services bodies, local authority support services and voluntary organisations in meeting the needs of our children with SEN and in supporting the families of such children?"/>
          <p:cNvSpPr txBox="1">
            <a:spLocks noGrp="1"/>
          </p:cNvSpPr>
          <p:nvPr>
            <p:ph type="title"/>
          </p:nvPr>
        </p:nvSpPr>
        <p:spPr>
          <a:xfrm>
            <a:off x="771525" y="377720"/>
            <a:ext cx="7598568" cy="1219200"/>
          </a:xfrm>
          <a:prstGeom prst="rect">
            <a:avLst/>
          </a:prstGeom>
        </p:spPr>
        <p:txBody>
          <a:bodyPr lIns="45719" tIns="45720" rIns="45719" bIns="45720">
            <a:normAutofit/>
          </a:bodyPr>
          <a:lstStyle>
            <a:lvl1pPr algn="l" defTabSz="182880">
              <a:lnSpc>
                <a:spcPts val="2700"/>
              </a:lnSpc>
              <a:spcBef>
                <a:spcPts val="200"/>
              </a:spcBef>
              <a:defRPr sz="1800" b="1">
                <a:solidFill>
                  <a:srgbClr val="000000"/>
                </a:solidFill>
                <a:latin typeface="Comic Sans MS"/>
                <a:ea typeface="Comic Sans MS"/>
                <a:cs typeface="Comic Sans MS"/>
                <a:sym typeface="Comic Sans MS"/>
              </a:defRPr>
            </a:lvl1pPr>
          </a:lstStyle>
          <a:p>
            <a:pPr algn="ctr"/>
            <a:r>
              <a:rPr lang="en-US" sz="1200">
                <a:solidFill>
                  <a:srgbClr val="FFFFFF"/>
                </a:solidFill>
                <a:latin typeface="Aptos Display"/>
              </a:rPr>
              <a:t>10.How does the Governing Body involve other bodies, including health and social services bodies, local authority support services and voluntary organisations in meeting the needs of our children with SEN and in supporting the families of such children?</a:t>
            </a:r>
            <a:endParaRPr lang="en-US" sz="1200" b="0">
              <a:solidFill>
                <a:srgbClr val="FFFFFF"/>
              </a:solidFill>
              <a:latin typeface="Aptos Display"/>
            </a:endParaRPr>
          </a:p>
        </p:txBody>
      </p:sp>
      <p:graphicFrame>
        <p:nvGraphicFramePr>
          <p:cNvPr id="399" name="The SEN Governor is in regular contact with the SEN team and has meetings to discuss the schools SEN needs as a whole. The SEN team reports regularly to governors with updates on how the school is using outside agencies and support to meet the needs of our children and families.…">
            <a:extLst>
              <a:ext uri="{FF2B5EF4-FFF2-40B4-BE49-F238E27FC236}">
                <a16:creationId xmlns:a16="http://schemas.microsoft.com/office/drawing/2014/main" id="{3D6F9F0C-ACD2-99D0-6F9D-5144F83311BA}"/>
              </a:ext>
            </a:extLst>
          </p:cNvPr>
          <p:cNvGraphicFramePr>
            <a:graphicFrameLocks noGrp="1"/>
          </p:cNvGraphicFramePr>
          <p:nvPr>
            <p:ph idx="1"/>
            <p:extLst>
              <p:ext uri="{D42A27DB-BD31-4B8C-83A1-F6EECF244321}">
                <p14:modId xmlns:p14="http://schemas.microsoft.com/office/powerpoint/2010/main" val="1246149943"/>
              </p:ext>
            </p:extLst>
          </p:nvPr>
        </p:nvGraphicFramePr>
        <p:xfrm>
          <a:off x="-1280365" y="1985791"/>
          <a:ext cx="12032855" cy="33647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l="-3000" r="-3000"/>
          </a:stretch>
        </a:blipFill>
        <a:effectLst/>
      </p:bgPr>
    </p:bg>
    <p:spTree>
      <p:nvGrpSpPr>
        <p:cNvPr id="1" name=""/>
        <p:cNvGrpSpPr/>
        <p:nvPr/>
      </p:nvGrpSpPr>
      <p:grpSpPr>
        <a:xfrm>
          <a:off x="0" y="0"/>
          <a:ext cx="0" cy="0"/>
          <a:chOff x="0" y="0"/>
          <a:chExt cx="0" cy="0"/>
        </a:xfrm>
      </p:grpSpPr>
      <p:sp>
        <p:nvSpPr>
          <p:cNvPr id="395" name="Rectangle 394">
            <a:extLst>
              <a:ext uri="{FF2B5EF4-FFF2-40B4-BE49-F238E27FC236}">
                <a16:creationId xmlns:a16="http://schemas.microsoft.com/office/drawing/2014/main" id="{E1EB41F2-E181-4D4D-9131-A30F6B0A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97" name="Freeform: Shape 396">
            <a:extLst>
              <a:ext uri="{FF2B5EF4-FFF2-40B4-BE49-F238E27FC236}">
                <a16:creationId xmlns:a16="http://schemas.microsoft.com/office/drawing/2014/main" id="{3D63CC92-C517-4C71-9222-4579252CD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1"/>
            <a:ext cx="9144000" cy="1703129"/>
          </a:xfrm>
          <a:custGeom>
            <a:avLst/>
            <a:gdLst>
              <a:gd name="connsiteX0" fmla="*/ 0 w 12192000"/>
              <a:gd name="connsiteY0" fmla="*/ 0 h 2270839"/>
              <a:gd name="connsiteX1" fmla="*/ 12192000 w 12192000"/>
              <a:gd name="connsiteY1" fmla="*/ 0 h 2270839"/>
              <a:gd name="connsiteX2" fmla="*/ 12192000 w 12192000"/>
              <a:gd name="connsiteY2" fmla="*/ 213719 h 2270839"/>
              <a:gd name="connsiteX3" fmla="*/ 12192000 w 12192000"/>
              <a:gd name="connsiteY3" fmla="*/ 471948 h 2270839"/>
              <a:gd name="connsiteX4" fmla="*/ 12192000 w 12192000"/>
              <a:gd name="connsiteY4" fmla="*/ 519830 h 2270839"/>
              <a:gd name="connsiteX5" fmla="*/ 12192000 w 12192000"/>
              <a:gd name="connsiteY5" fmla="*/ 744793 h 2270839"/>
              <a:gd name="connsiteX6" fmla="*/ 12192000 w 12192000"/>
              <a:gd name="connsiteY6" fmla="*/ 1754021 h 2270839"/>
              <a:gd name="connsiteX7" fmla="*/ 11957522 w 12192000"/>
              <a:gd name="connsiteY7" fmla="*/ 1797923 h 2270839"/>
              <a:gd name="connsiteX8" fmla="*/ 11679973 w 12192000"/>
              <a:gd name="connsiteY8" fmla="*/ 1847667 h 2270839"/>
              <a:gd name="connsiteX9" fmla="*/ 11401197 w 12192000"/>
              <a:gd name="connsiteY9" fmla="*/ 1896360 h 2270839"/>
              <a:gd name="connsiteX10" fmla="*/ 11121192 w 12192000"/>
              <a:gd name="connsiteY10" fmla="*/ 1938046 h 2270839"/>
              <a:gd name="connsiteX11" fmla="*/ 10842416 w 12192000"/>
              <a:gd name="connsiteY11" fmla="*/ 1980083 h 2270839"/>
              <a:gd name="connsiteX12" fmla="*/ 10562411 w 12192000"/>
              <a:gd name="connsiteY12" fmla="*/ 2019318 h 2270839"/>
              <a:gd name="connsiteX13" fmla="*/ 10286091 w 12192000"/>
              <a:gd name="connsiteY13" fmla="*/ 2052947 h 2270839"/>
              <a:gd name="connsiteX14" fmla="*/ 10006086 w 12192000"/>
              <a:gd name="connsiteY14" fmla="*/ 2084825 h 2270839"/>
              <a:gd name="connsiteX15" fmla="*/ 9727310 w 12192000"/>
              <a:gd name="connsiteY15" fmla="*/ 2113901 h 2270839"/>
              <a:gd name="connsiteX16" fmla="*/ 9453445 w 12192000"/>
              <a:gd name="connsiteY16" fmla="*/ 2139123 h 2270839"/>
              <a:gd name="connsiteX17" fmla="*/ 9175897 w 12192000"/>
              <a:gd name="connsiteY17" fmla="*/ 2164345 h 2270839"/>
              <a:gd name="connsiteX18" fmla="*/ 8902033 w 12192000"/>
              <a:gd name="connsiteY18" fmla="*/ 2185364 h 2270839"/>
              <a:gd name="connsiteX19" fmla="*/ 8628169 w 12192000"/>
              <a:gd name="connsiteY19" fmla="*/ 2201828 h 2270839"/>
              <a:gd name="connsiteX20" fmla="*/ 8355533 w 12192000"/>
              <a:gd name="connsiteY20" fmla="*/ 2218994 h 2270839"/>
              <a:gd name="connsiteX21" fmla="*/ 8085353 w 12192000"/>
              <a:gd name="connsiteY21" fmla="*/ 2233356 h 2270839"/>
              <a:gd name="connsiteX22" fmla="*/ 7817629 w 12192000"/>
              <a:gd name="connsiteY22" fmla="*/ 2243515 h 2270839"/>
              <a:gd name="connsiteX23" fmla="*/ 7549905 w 12192000"/>
              <a:gd name="connsiteY23" fmla="*/ 2252273 h 2270839"/>
              <a:gd name="connsiteX24" fmla="*/ 7284638 w 12192000"/>
              <a:gd name="connsiteY24" fmla="*/ 2260680 h 2270839"/>
              <a:gd name="connsiteX25" fmla="*/ 7023055 w 12192000"/>
              <a:gd name="connsiteY25" fmla="*/ 2264534 h 2270839"/>
              <a:gd name="connsiteX26" fmla="*/ 6761472 w 12192000"/>
              <a:gd name="connsiteY26" fmla="*/ 2268737 h 2270839"/>
              <a:gd name="connsiteX27" fmla="*/ 6503573 w 12192000"/>
              <a:gd name="connsiteY27" fmla="*/ 2270839 h 2270839"/>
              <a:gd name="connsiteX28" fmla="*/ 6248130 w 12192000"/>
              <a:gd name="connsiteY28" fmla="*/ 2268737 h 2270839"/>
              <a:gd name="connsiteX29" fmla="*/ 5995144 w 12192000"/>
              <a:gd name="connsiteY29" fmla="*/ 2268737 h 2270839"/>
              <a:gd name="connsiteX30" fmla="*/ 5744613 w 12192000"/>
              <a:gd name="connsiteY30" fmla="*/ 2264534 h 2270839"/>
              <a:gd name="connsiteX31" fmla="*/ 5498995 w 12192000"/>
              <a:gd name="connsiteY31" fmla="*/ 2258228 h 2270839"/>
              <a:gd name="connsiteX32" fmla="*/ 5255834 w 12192000"/>
              <a:gd name="connsiteY32" fmla="*/ 2252273 h 2270839"/>
              <a:gd name="connsiteX33" fmla="*/ 5017584 w 12192000"/>
              <a:gd name="connsiteY33" fmla="*/ 2245617 h 2270839"/>
              <a:gd name="connsiteX34" fmla="*/ 4780562 w 12192000"/>
              <a:gd name="connsiteY34" fmla="*/ 2235458 h 2270839"/>
              <a:gd name="connsiteX35" fmla="*/ 4547227 w 12192000"/>
              <a:gd name="connsiteY35" fmla="*/ 2224598 h 2270839"/>
              <a:gd name="connsiteX36" fmla="*/ 4318800 w 12192000"/>
              <a:gd name="connsiteY36" fmla="*/ 2214790 h 2270839"/>
              <a:gd name="connsiteX37" fmla="*/ 3873004 w 12192000"/>
              <a:gd name="connsiteY37" fmla="*/ 2187115 h 2270839"/>
              <a:gd name="connsiteX38" fmla="*/ 3445628 w 12192000"/>
              <a:gd name="connsiteY38" fmla="*/ 2157690 h 2270839"/>
              <a:gd name="connsiteX39" fmla="*/ 3035446 w 12192000"/>
              <a:gd name="connsiteY39" fmla="*/ 2126862 h 2270839"/>
              <a:gd name="connsiteX40" fmla="*/ 2647370 w 12192000"/>
              <a:gd name="connsiteY40" fmla="*/ 2092883 h 2270839"/>
              <a:gd name="connsiteX41" fmla="*/ 2276487 w 12192000"/>
              <a:gd name="connsiteY41" fmla="*/ 2057501 h 2270839"/>
              <a:gd name="connsiteX42" fmla="*/ 1932621 w 12192000"/>
              <a:gd name="connsiteY42" fmla="*/ 2019318 h 2270839"/>
              <a:gd name="connsiteX43" fmla="*/ 1609634 w 12192000"/>
              <a:gd name="connsiteY43" fmla="*/ 1981835 h 2270839"/>
              <a:gd name="connsiteX44" fmla="*/ 1312435 w 12192000"/>
              <a:gd name="connsiteY44" fmla="*/ 1944352 h 2270839"/>
              <a:gd name="connsiteX45" fmla="*/ 1039799 w 12192000"/>
              <a:gd name="connsiteY45" fmla="*/ 1908971 h 2270839"/>
              <a:gd name="connsiteX46" fmla="*/ 797865 w 12192000"/>
              <a:gd name="connsiteY46" fmla="*/ 1875341 h 2270839"/>
              <a:gd name="connsiteX47" fmla="*/ 579265 w 12192000"/>
              <a:gd name="connsiteY47" fmla="*/ 1843463 h 2270839"/>
              <a:gd name="connsiteX48" fmla="*/ 395052 w 12192000"/>
              <a:gd name="connsiteY48" fmla="*/ 1816840 h 2270839"/>
              <a:gd name="connsiteX49" fmla="*/ 240312 w 12192000"/>
              <a:gd name="connsiteY49" fmla="*/ 1791617 h 2270839"/>
              <a:gd name="connsiteX50" fmla="*/ 27853 w 12192000"/>
              <a:gd name="connsiteY50" fmla="*/ 1755536 h 2270839"/>
              <a:gd name="connsiteX51" fmla="*/ 0 w 12192000"/>
              <a:gd name="connsiteY51" fmla="*/ 1750823 h 2270839"/>
              <a:gd name="connsiteX52" fmla="*/ 0 w 12192000"/>
              <a:gd name="connsiteY52" fmla="*/ 744793 h 2270839"/>
              <a:gd name="connsiteX53" fmla="*/ 0 w 12192000"/>
              <a:gd name="connsiteY53" fmla="*/ 519830 h 2270839"/>
              <a:gd name="connsiteX54" fmla="*/ 0 w 12192000"/>
              <a:gd name="connsiteY54" fmla="*/ 471948 h 2270839"/>
              <a:gd name="connsiteX55" fmla="*/ 0 w 12192000"/>
              <a:gd name="connsiteY55" fmla="*/ 213719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2270839">
                <a:moveTo>
                  <a:pt x="0" y="0"/>
                </a:moveTo>
                <a:lnTo>
                  <a:pt x="12192000" y="0"/>
                </a:lnTo>
                <a:lnTo>
                  <a:pt x="12192000" y="213719"/>
                </a:lnTo>
                <a:lnTo>
                  <a:pt x="12192000" y="471948"/>
                </a:lnTo>
                <a:lnTo>
                  <a:pt x="12192000" y="519830"/>
                </a:lnTo>
                <a:lnTo>
                  <a:pt x="12192000" y="744793"/>
                </a:lnTo>
                <a:lnTo>
                  <a:pt x="12192000" y="1754021"/>
                </a:lnTo>
                <a:lnTo>
                  <a:pt x="11957522" y="1797923"/>
                </a:lnTo>
                <a:lnTo>
                  <a:pt x="11679973" y="1847667"/>
                </a:lnTo>
                <a:lnTo>
                  <a:pt x="11401197" y="1896360"/>
                </a:lnTo>
                <a:lnTo>
                  <a:pt x="11121192" y="1938046"/>
                </a:lnTo>
                <a:lnTo>
                  <a:pt x="10842416" y="1980083"/>
                </a:lnTo>
                <a:lnTo>
                  <a:pt x="10562411" y="2019318"/>
                </a:lnTo>
                <a:lnTo>
                  <a:pt x="10286091" y="2052947"/>
                </a:lnTo>
                <a:lnTo>
                  <a:pt x="10006086" y="2084825"/>
                </a:lnTo>
                <a:lnTo>
                  <a:pt x="9727310" y="2113901"/>
                </a:lnTo>
                <a:lnTo>
                  <a:pt x="9453445" y="2139123"/>
                </a:lnTo>
                <a:lnTo>
                  <a:pt x="9175897" y="2164345"/>
                </a:lnTo>
                <a:lnTo>
                  <a:pt x="8902033" y="2185364"/>
                </a:lnTo>
                <a:lnTo>
                  <a:pt x="8628169" y="2201828"/>
                </a:lnTo>
                <a:lnTo>
                  <a:pt x="8355533" y="2218994"/>
                </a:lnTo>
                <a:lnTo>
                  <a:pt x="8085353" y="2233356"/>
                </a:lnTo>
                <a:lnTo>
                  <a:pt x="7817629" y="2243515"/>
                </a:lnTo>
                <a:lnTo>
                  <a:pt x="7549905" y="2252273"/>
                </a:lnTo>
                <a:lnTo>
                  <a:pt x="7284638" y="2260680"/>
                </a:lnTo>
                <a:lnTo>
                  <a:pt x="7023055" y="2264534"/>
                </a:lnTo>
                <a:lnTo>
                  <a:pt x="6761472" y="2268737"/>
                </a:lnTo>
                <a:lnTo>
                  <a:pt x="6503573" y="2270839"/>
                </a:lnTo>
                <a:lnTo>
                  <a:pt x="6248130" y="2268737"/>
                </a:lnTo>
                <a:lnTo>
                  <a:pt x="5995144" y="2268737"/>
                </a:lnTo>
                <a:lnTo>
                  <a:pt x="5744613" y="2264534"/>
                </a:lnTo>
                <a:lnTo>
                  <a:pt x="5498995" y="2258228"/>
                </a:lnTo>
                <a:lnTo>
                  <a:pt x="5255834" y="2252273"/>
                </a:lnTo>
                <a:lnTo>
                  <a:pt x="5017584" y="2245617"/>
                </a:lnTo>
                <a:lnTo>
                  <a:pt x="4780562" y="2235458"/>
                </a:lnTo>
                <a:lnTo>
                  <a:pt x="4547227" y="2224598"/>
                </a:lnTo>
                <a:lnTo>
                  <a:pt x="4318800" y="2214790"/>
                </a:lnTo>
                <a:lnTo>
                  <a:pt x="3873004" y="2187115"/>
                </a:lnTo>
                <a:lnTo>
                  <a:pt x="3445628" y="2157690"/>
                </a:lnTo>
                <a:lnTo>
                  <a:pt x="3035446" y="2126862"/>
                </a:lnTo>
                <a:lnTo>
                  <a:pt x="2647370" y="2092883"/>
                </a:lnTo>
                <a:lnTo>
                  <a:pt x="2276487" y="2057501"/>
                </a:lnTo>
                <a:lnTo>
                  <a:pt x="1932621" y="2019318"/>
                </a:lnTo>
                <a:lnTo>
                  <a:pt x="1609634" y="1981835"/>
                </a:lnTo>
                <a:lnTo>
                  <a:pt x="1312435" y="1944352"/>
                </a:lnTo>
                <a:lnTo>
                  <a:pt x="1039799" y="1908971"/>
                </a:lnTo>
                <a:lnTo>
                  <a:pt x="797865" y="1875341"/>
                </a:lnTo>
                <a:lnTo>
                  <a:pt x="579265" y="1843463"/>
                </a:lnTo>
                <a:lnTo>
                  <a:pt x="395052" y="1816840"/>
                </a:lnTo>
                <a:lnTo>
                  <a:pt x="240312" y="1791617"/>
                </a:lnTo>
                <a:lnTo>
                  <a:pt x="27853" y="1755536"/>
                </a:lnTo>
                <a:lnTo>
                  <a:pt x="0" y="1750823"/>
                </a:lnTo>
                <a:lnTo>
                  <a:pt x="0" y="744793"/>
                </a:lnTo>
                <a:lnTo>
                  <a:pt x="0" y="519830"/>
                </a:lnTo>
                <a:lnTo>
                  <a:pt x="0" y="471948"/>
                </a:lnTo>
                <a:lnTo>
                  <a:pt x="0" y="213719"/>
                </a:lnTo>
                <a:close/>
              </a:path>
            </a:pathLst>
          </a:custGeom>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sz="1350"/>
          </a:p>
        </p:txBody>
      </p:sp>
      <p:sp>
        <p:nvSpPr>
          <p:cNvPr id="389" name="The involvement of other bodies, including health and social services bodies, local authority support services and voluntary organisations in meeting the needs of our children with SEN and in supporting the families of such children by the governing body"/>
          <p:cNvSpPr txBox="1">
            <a:spLocks noGrp="1"/>
          </p:cNvSpPr>
          <p:nvPr>
            <p:ph type="title"/>
          </p:nvPr>
        </p:nvSpPr>
        <p:spPr>
          <a:xfrm>
            <a:off x="166788" y="433102"/>
            <a:ext cx="7598569" cy="832757"/>
          </a:xfrm>
          <a:prstGeom prst="rect">
            <a:avLst/>
          </a:prstGeom>
        </p:spPr>
        <p:txBody>
          <a:bodyPr lIns="45719" tIns="45720" rIns="45719" bIns="45720">
            <a:normAutofit/>
          </a:bodyPr>
          <a:lstStyle/>
          <a:p>
            <a:pPr algn="ctr" defTabSz="210311">
              <a:lnSpc>
                <a:spcPct val="90000"/>
              </a:lnSpc>
              <a:defRPr sz="1840"/>
            </a:pPr>
            <a:r>
              <a:rPr lang="en-US" sz="1300" b="1">
                <a:latin typeface="Arial Nova"/>
                <a:ea typeface="Comic Sans MS"/>
                <a:cs typeface="Comic Sans MS"/>
                <a:sym typeface="Comic Sans MS"/>
              </a:rPr>
              <a:t>The involvement of other bodies, including health and social services bodies, local authority support services and voluntary </a:t>
            </a:r>
            <a:r>
              <a:rPr lang="en-US" sz="1300" b="1" err="1">
                <a:latin typeface="Arial Nova"/>
                <a:ea typeface="Comic Sans MS"/>
                <a:cs typeface="Comic Sans MS"/>
                <a:sym typeface="Comic Sans MS"/>
              </a:rPr>
              <a:t>organisations</a:t>
            </a:r>
            <a:r>
              <a:rPr lang="en-US" sz="1300" b="1">
                <a:latin typeface="Arial Nova"/>
                <a:ea typeface="Comic Sans MS"/>
                <a:cs typeface="Comic Sans MS"/>
                <a:sym typeface="Comic Sans MS"/>
              </a:rPr>
              <a:t> in meeting the needs of our children with SEN and in supporting the families of such children by the governing body</a:t>
            </a:r>
            <a:r>
              <a:rPr lang="en-US" sz="1300">
                <a:latin typeface="Arial Nova"/>
              </a:rPr>
              <a:t> </a:t>
            </a:r>
          </a:p>
        </p:txBody>
      </p:sp>
      <p:pic>
        <p:nvPicPr>
          <p:cNvPr id="399" name="Picture 398">
            <a:extLst>
              <a:ext uri="{FF2B5EF4-FFF2-40B4-BE49-F238E27FC236}">
                <a16:creationId xmlns:a16="http://schemas.microsoft.com/office/drawing/2014/main" id="{40A39FDC-39F4-4CB7-873B-8D786EC025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25900" b="63148"/>
          <a:stretch/>
        </p:blipFill>
        <p:spPr>
          <a:xfrm>
            <a:off x="3053443" y="857251"/>
            <a:ext cx="6088176" cy="1703129"/>
          </a:xfrm>
          <a:custGeom>
            <a:avLst/>
            <a:gdLst>
              <a:gd name="connsiteX0" fmla="*/ 0 w 8117568"/>
              <a:gd name="connsiteY0" fmla="*/ 0 h 2270839"/>
              <a:gd name="connsiteX1" fmla="*/ 8117568 w 8117568"/>
              <a:gd name="connsiteY1" fmla="*/ 0 h 2270839"/>
              <a:gd name="connsiteX2" fmla="*/ 8117568 w 8117568"/>
              <a:gd name="connsiteY2" fmla="*/ 1754616 h 2270839"/>
              <a:gd name="connsiteX3" fmla="*/ 7886265 w 8117568"/>
              <a:gd name="connsiteY3" fmla="*/ 1797923 h 2270839"/>
              <a:gd name="connsiteX4" fmla="*/ 7608716 w 8117568"/>
              <a:gd name="connsiteY4" fmla="*/ 1847667 h 2270839"/>
              <a:gd name="connsiteX5" fmla="*/ 7329940 w 8117568"/>
              <a:gd name="connsiteY5" fmla="*/ 1896360 h 2270839"/>
              <a:gd name="connsiteX6" fmla="*/ 7049935 w 8117568"/>
              <a:gd name="connsiteY6" fmla="*/ 1938046 h 2270839"/>
              <a:gd name="connsiteX7" fmla="*/ 6771159 w 8117568"/>
              <a:gd name="connsiteY7" fmla="*/ 1980083 h 2270839"/>
              <a:gd name="connsiteX8" fmla="*/ 6491154 w 8117568"/>
              <a:gd name="connsiteY8" fmla="*/ 2019318 h 2270839"/>
              <a:gd name="connsiteX9" fmla="*/ 6214834 w 8117568"/>
              <a:gd name="connsiteY9" fmla="*/ 2052947 h 2270839"/>
              <a:gd name="connsiteX10" fmla="*/ 5934829 w 8117568"/>
              <a:gd name="connsiteY10" fmla="*/ 2084825 h 2270839"/>
              <a:gd name="connsiteX11" fmla="*/ 5656053 w 8117568"/>
              <a:gd name="connsiteY11" fmla="*/ 2113901 h 2270839"/>
              <a:gd name="connsiteX12" fmla="*/ 5382188 w 8117568"/>
              <a:gd name="connsiteY12" fmla="*/ 2139123 h 2270839"/>
              <a:gd name="connsiteX13" fmla="*/ 5104640 w 8117568"/>
              <a:gd name="connsiteY13" fmla="*/ 2164345 h 2270839"/>
              <a:gd name="connsiteX14" fmla="*/ 4830776 w 8117568"/>
              <a:gd name="connsiteY14" fmla="*/ 2185364 h 2270839"/>
              <a:gd name="connsiteX15" fmla="*/ 4556912 w 8117568"/>
              <a:gd name="connsiteY15" fmla="*/ 2201828 h 2270839"/>
              <a:gd name="connsiteX16" fmla="*/ 4284276 w 8117568"/>
              <a:gd name="connsiteY16" fmla="*/ 2218994 h 2270839"/>
              <a:gd name="connsiteX17" fmla="*/ 4014096 w 8117568"/>
              <a:gd name="connsiteY17" fmla="*/ 2233356 h 2270839"/>
              <a:gd name="connsiteX18" fmla="*/ 3746372 w 8117568"/>
              <a:gd name="connsiteY18" fmla="*/ 2243515 h 2270839"/>
              <a:gd name="connsiteX19" fmla="*/ 3478648 w 8117568"/>
              <a:gd name="connsiteY19" fmla="*/ 2252273 h 2270839"/>
              <a:gd name="connsiteX20" fmla="*/ 3213381 w 8117568"/>
              <a:gd name="connsiteY20" fmla="*/ 2260680 h 2270839"/>
              <a:gd name="connsiteX21" fmla="*/ 2951798 w 8117568"/>
              <a:gd name="connsiteY21" fmla="*/ 2264534 h 2270839"/>
              <a:gd name="connsiteX22" fmla="*/ 2690215 w 8117568"/>
              <a:gd name="connsiteY22" fmla="*/ 2268737 h 2270839"/>
              <a:gd name="connsiteX23" fmla="*/ 2432316 w 8117568"/>
              <a:gd name="connsiteY23" fmla="*/ 2270839 h 2270839"/>
              <a:gd name="connsiteX24" fmla="*/ 2176873 w 8117568"/>
              <a:gd name="connsiteY24" fmla="*/ 2268737 h 2270839"/>
              <a:gd name="connsiteX25" fmla="*/ 1923887 w 8117568"/>
              <a:gd name="connsiteY25" fmla="*/ 2268737 h 2270839"/>
              <a:gd name="connsiteX26" fmla="*/ 1673356 w 8117568"/>
              <a:gd name="connsiteY26" fmla="*/ 2264534 h 2270839"/>
              <a:gd name="connsiteX27" fmla="*/ 1427738 w 8117568"/>
              <a:gd name="connsiteY27" fmla="*/ 2258228 h 2270839"/>
              <a:gd name="connsiteX28" fmla="*/ 1184577 w 8117568"/>
              <a:gd name="connsiteY28" fmla="*/ 2252273 h 2270839"/>
              <a:gd name="connsiteX29" fmla="*/ 946327 w 8117568"/>
              <a:gd name="connsiteY29" fmla="*/ 2245617 h 2270839"/>
              <a:gd name="connsiteX30" fmla="*/ 709305 w 8117568"/>
              <a:gd name="connsiteY30" fmla="*/ 2235458 h 2270839"/>
              <a:gd name="connsiteX31" fmla="*/ 475970 w 8117568"/>
              <a:gd name="connsiteY31" fmla="*/ 2224598 h 2270839"/>
              <a:gd name="connsiteX32" fmla="*/ 247543 w 8117568"/>
              <a:gd name="connsiteY32" fmla="*/ 2214790 h 2270839"/>
              <a:gd name="connsiteX33" fmla="*/ 0 w 8117568"/>
              <a:gd name="connsiteY33" fmla="*/ 2199423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117568" h="2270839">
                <a:moveTo>
                  <a:pt x="0" y="0"/>
                </a:moveTo>
                <a:lnTo>
                  <a:pt x="8117568" y="0"/>
                </a:lnTo>
                <a:lnTo>
                  <a:pt x="8117568" y="1754616"/>
                </a:lnTo>
                <a:lnTo>
                  <a:pt x="7886265" y="1797923"/>
                </a:lnTo>
                <a:lnTo>
                  <a:pt x="7608716" y="1847667"/>
                </a:lnTo>
                <a:lnTo>
                  <a:pt x="7329940" y="1896360"/>
                </a:lnTo>
                <a:lnTo>
                  <a:pt x="7049935" y="1938046"/>
                </a:lnTo>
                <a:lnTo>
                  <a:pt x="6771159" y="1980083"/>
                </a:lnTo>
                <a:lnTo>
                  <a:pt x="6491154" y="2019318"/>
                </a:lnTo>
                <a:lnTo>
                  <a:pt x="6214834" y="2052947"/>
                </a:lnTo>
                <a:lnTo>
                  <a:pt x="5934829" y="2084825"/>
                </a:lnTo>
                <a:lnTo>
                  <a:pt x="5656053" y="2113901"/>
                </a:lnTo>
                <a:lnTo>
                  <a:pt x="5382188" y="2139123"/>
                </a:lnTo>
                <a:lnTo>
                  <a:pt x="5104640" y="2164345"/>
                </a:lnTo>
                <a:lnTo>
                  <a:pt x="4830776" y="2185364"/>
                </a:lnTo>
                <a:lnTo>
                  <a:pt x="4556912" y="2201828"/>
                </a:lnTo>
                <a:lnTo>
                  <a:pt x="4284276" y="2218994"/>
                </a:lnTo>
                <a:lnTo>
                  <a:pt x="4014096" y="2233356"/>
                </a:lnTo>
                <a:lnTo>
                  <a:pt x="3746372" y="2243515"/>
                </a:lnTo>
                <a:lnTo>
                  <a:pt x="3478648" y="2252273"/>
                </a:lnTo>
                <a:lnTo>
                  <a:pt x="3213381" y="2260680"/>
                </a:lnTo>
                <a:lnTo>
                  <a:pt x="2951798" y="2264534"/>
                </a:lnTo>
                <a:lnTo>
                  <a:pt x="2690215" y="2268737"/>
                </a:lnTo>
                <a:lnTo>
                  <a:pt x="2432316" y="2270839"/>
                </a:lnTo>
                <a:lnTo>
                  <a:pt x="2176873" y="2268737"/>
                </a:lnTo>
                <a:lnTo>
                  <a:pt x="1923887" y="2268737"/>
                </a:lnTo>
                <a:lnTo>
                  <a:pt x="1673356" y="2264534"/>
                </a:lnTo>
                <a:lnTo>
                  <a:pt x="1427738" y="2258228"/>
                </a:lnTo>
                <a:lnTo>
                  <a:pt x="1184577" y="2252273"/>
                </a:lnTo>
                <a:lnTo>
                  <a:pt x="946327" y="2245617"/>
                </a:lnTo>
                <a:lnTo>
                  <a:pt x="709305" y="2235458"/>
                </a:lnTo>
                <a:lnTo>
                  <a:pt x="475970" y="2224598"/>
                </a:lnTo>
                <a:lnTo>
                  <a:pt x="247543" y="2214790"/>
                </a:lnTo>
                <a:lnTo>
                  <a:pt x="0" y="2199423"/>
                </a:lnTo>
                <a:close/>
              </a:path>
            </a:pathLst>
          </a:custGeom>
        </p:spPr>
      </p:pic>
      <p:sp>
        <p:nvSpPr>
          <p:cNvPr id="390" name="We can also access support from NHS departments such as:…"/>
          <p:cNvSpPr txBox="1">
            <a:spLocks noGrp="1"/>
          </p:cNvSpPr>
          <p:nvPr>
            <p:ph idx="1"/>
          </p:nvPr>
        </p:nvSpPr>
        <p:spPr>
          <a:xfrm>
            <a:off x="294014" y="2815451"/>
            <a:ext cx="8115300" cy="2398970"/>
          </a:xfrm>
          <a:prstGeom prst="rect">
            <a:avLst/>
          </a:prstGeom>
        </p:spPr>
        <p:txBody>
          <a:bodyPr lIns="45719" tIns="45720" rIns="45719" bIns="45720">
            <a:normAutofit/>
          </a:bodyPr>
          <a:lstStyle/>
          <a:p>
            <a:pPr marL="0" indent="0" defTabSz="297179">
              <a:lnSpc>
                <a:spcPct val="90000"/>
              </a:lnSpc>
              <a:spcBef>
                <a:spcPts val="300"/>
              </a:spcBef>
              <a:buClrTx/>
              <a:buSzPct val="100000"/>
              <a:buNone/>
              <a:defRPr sz="2275">
                <a:solidFill>
                  <a:srgbClr val="000000"/>
                </a:solidFill>
                <a:latin typeface="Comic Sans MS"/>
                <a:ea typeface="Comic Sans MS"/>
                <a:cs typeface="Comic Sans MS"/>
                <a:sym typeface="Comic Sans MS"/>
              </a:defRPr>
            </a:pPr>
            <a:r>
              <a:rPr lang="en-US" sz="1600">
                <a:solidFill>
                  <a:schemeClr val="bg1"/>
                </a:solidFill>
                <a:latin typeface="Arial Nova"/>
              </a:rPr>
              <a:t>We can also access support from NHS departments such as:</a:t>
            </a:r>
          </a:p>
          <a:p>
            <a:pPr marL="74930" indent="-74930" defTabSz="297179">
              <a:lnSpc>
                <a:spcPct val="90000"/>
              </a:lnSpc>
              <a:spcBef>
                <a:spcPts val="300"/>
              </a:spcBef>
              <a:buClrTx/>
              <a:buSzPct val="100000"/>
              <a:buFontTx/>
              <a:tabLst>
                <a:tab pos="292100" algn="l"/>
              </a:tabLst>
              <a:defRPr sz="2275">
                <a:solidFill>
                  <a:srgbClr val="000000"/>
                </a:solidFill>
                <a:latin typeface="Comic Sans MS"/>
                <a:ea typeface="Comic Sans MS"/>
                <a:cs typeface="Comic Sans MS"/>
                <a:sym typeface="Comic Sans MS"/>
              </a:defRPr>
            </a:pPr>
            <a:r>
              <a:rPr lang="en-US" sz="1600">
                <a:solidFill>
                  <a:schemeClr val="bg1"/>
                </a:solidFill>
                <a:latin typeface="Arial Nova"/>
              </a:rPr>
              <a:t>CAMHs</a:t>
            </a:r>
          </a:p>
          <a:p>
            <a:pPr marL="74930" indent="-74930" defTabSz="297179">
              <a:lnSpc>
                <a:spcPct val="90000"/>
              </a:lnSpc>
              <a:spcBef>
                <a:spcPts val="300"/>
              </a:spcBef>
              <a:buClrTx/>
              <a:buSzPct val="100000"/>
              <a:buFontTx/>
              <a:tabLst>
                <a:tab pos="292100" algn="l"/>
              </a:tabLst>
              <a:defRPr sz="2275">
                <a:solidFill>
                  <a:srgbClr val="000000"/>
                </a:solidFill>
                <a:latin typeface="Comic Sans MS"/>
                <a:ea typeface="Comic Sans MS"/>
                <a:cs typeface="Comic Sans MS"/>
                <a:sym typeface="Comic Sans MS"/>
              </a:defRPr>
            </a:pPr>
            <a:r>
              <a:rPr lang="en-US" sz="1600">
                <a:solidFill>
                  <a:schemeClr val="bg1"/>
                </a:solidFill>
                <a:latin typeface="Arial Nova"/>
              </a:rPr>
              <a:t>Paediatrics-through supported referral via a G.P.</a:t>
            </a:r>
          </a:p>
          <a:p>
            <a:pPr marL="74930" indent="-74930" defTabSz="297179">
              <a:lnSpc>
                <a:spcPct val="90000"/>
              </a:lnSpc>
              <a:spcBef>
                <a:spcPts val="300"/>
              </a:spcBef>
              <a:buClrTx/>
              <a:buSzPct val="100000"/>
              <a:buFontTx/>
              <a:tabLst>
                <a:tab pos="292100" algn="l"/>
              </a:tabLst>
              <a:defRPr sz="2275">
                <a:solidFill>
                  <a:srgbClr val="000000"/>
                </a:solidFill>
                <a:latin typeface="Comic Sans MS"/>
                <a:ea typeface="Comic Sans MS"/>
                <a:cs typeface="Comic Sans MS"/>
                <a:sym typeface="Comic Sans MS"/>
              </a:defRPr>
            </a:pPr>
            <a:r>
              <a:rPr lang="en-US" sz="1600">
                <a:solidFill>
                  <a:schemeClr val="bg1"/>
                </a:solidFill>
                <a:latin typeface="Arial Nova"/>
              </a:rPr>
              <a:t>Occupational Therapy (OT)</a:t>
            </a:r>
          </a:p>
          <a:p>
            <a:pPr marL="74930" indent="-74930" defTabSz="297179">
              <a:lnSpc>
                <a:spcPct val="90000"/>
              </a:lnSpc>
              <a:spcBef>
                <a:spcPts val="300"/>
              </a:spcBef>
              <a:buClrTx/>
              <a:buSzPct val="100000"/>
              <a:buFontTx/>
              <a:tabLst>
                <a:tab pos="292100" algn="l"/>
              </a:tabLst>
              <a:defRPr sz="2275">
                <a:solidFill>
                  <a:srgbClr val="000000"/>
                </a:solidFill>
                <a:latin typeface="Comic Sans MS"/>
                <a:ea typeface="Comic Sans MS"/>
                <a:cs typeface="Comic Sans MS"/>
                <a:sym typeface="Comic Sans MS"/>
              </a:defRPr>
            </a:pPr>
            <a:r>
              <a:rPr lang="en-US" sz="1600">
                <a:solidFill>
                  <a:schemeClr val="bg1"/>
                </a:solidFill>
                <a:latin typeface="Arial Nova"/>
              </a:rPr>
              <a:t>Speech and Language Team (SALT)</a:t>
            </a:r>
          </a:p>
          <a:p>
            <a:pPr marL="74930" indent="-74930" defTabSz="297179">
              <a:lnSpc>
                <a:spcPct val="90000"/>
              </a:lnSpc>
              <a:spcBef>
                <a:spcPts val="300"/>
              </a:spcBef>
              <a:buClrTx/>
              <a:buSzPct val="100000"/>
              <a:buFontTx/>
              <a:tabLst>
                <a:tab pos="292100" algn="l"/>
              </a:tabLst>
              <a:defRPr sz="2275">
                <a:solidFill>
                  <a:srgbClr val="000000"/>
                </a:solidFill>
                <a:latin typeface="Comic Sans MS"/>
                <a:ea typeface="Comic Sans MS"/>
                <a:cs typeface="Comic Sans MS"/>
                <a:sym typeface="Comic Sans MS"/>
              </a:defRPr>
            </a:pPr>
            <a:r>
              <a:rPr lang="en-US" sz="1600">
                <a:solidFill>
                  <a:schemeClr val="bg1"/>
                </a:solidFill>
                <a:latin typeface="Arial Nova"/>
              </a:rPr>
              <a:t>Visual processing disorder (VPD)</a:t>
            </a:r>
          </a:p>
          <a:p>
            <a:pPr marL="74930" indent="-74930" defTabSz="297179">
              <a:lnSpc>
                <a:spcPct val="90000"/>
              </a:lnSpc>
              <a:spcBef>
                <a:spcPts val="300"/>
              </a:spcBef>
              <a:buClrTx/>
              <a:buSzPct val="100000"/>
              <a:buFontTx/>
              <a:tabLst>
                <a:tab pos="292100" algn="l"/>
              </a:tabLst>
              <a:defRPr sz="2275">
                <a:solidFill>
                  <a:srgbClr val="000000"/>
                </a:solidFill>
                <a:latin typeface="Comic Sans MS"/>
                <a:ea typeface="Comic Sans MS"/>
                <a:cs typeface="Comic Sans MS"/>
                <a:sym typeface="Comic Sans MS"/>
              </a:defRPr>
            </a:pPr>
            <a:endParaRPr lang="en-US" sz="1600">
              <a:solidFill>
                <a:schemeClr val="bg1"/>
              </a:solidFill>
              <a:latin typeface="Arial Nova"/>
            </a:endParaRPr>
          </a:p>
        </p:txBody>
      </p:sp>
      <p:pic>
        <p:nvPicPr>
          <p:cNvPr id="2" name="Picture 1" descr="Image result for cahms">
            <a:extLst>
              <a:ext uri="{FF2B5EF4-FFF2-40B4-BE49-F238E27FC236}">
                <a16:creationId xmlns:a16="http://schemas.microsoft.com/office/drawing/2014/main" id="{9DCCBBC9-F69A-62F2-234F-4E08A83AA658}"/>
              </a:ext>
            </a:extLst>
          </p:cNvPr>
          <p:cNvPicPr>
            <a:picLocks noChangeAspect="1"/>
          </p:cNvPicPr>
          <p:nvPr/>
        </p:nvPicPr>
        <p:blipFill>
          <a:blip r:embed="rId4"/>
          <a:stretch>
            <a:fillRect/>
          </a:stretch>
        </p:blipFill>
        <p:spPr>
          <a:xfrm>
            <a:off x="5207766" y="3434452"/>
            <a:ext cx="3782457" cy="20547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SEN Information Report"/>
          <p:cNvSpPr txBox="1"/>
          <p:nvPr/>
        </p:nvSpPr>
        <p:spPr>
          <a:xfrm>
            <a:off x="1560154" y="2875279"/>
            <a:ext cx="6555271" cy="830997"/>
          </a:xfrm>
          <a:prstGeom prst="rect">
            <a:avLst/>
          </a:prstGeom>
          <a:solidFill>
            <a:schemeClr val="tx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20" rIns="45719" bIns="45720" anchor="t">
            <a:spAutoFit/>
          </a:bodyPr>
          <a:lstStyle/>
          <a:p>
            <a:pPr algn="ctr">
              <a:defRPr sz="4800">
                <a:solidFill>
                  <a:srgbClr val="262626"/>
                </a:solidFill>
                <a:latin typeface="Comic Sans MS"/>
                <a:ea typeface="Comic Sans MS"/>
                <a:cs typeface="Comic Sans MS"/>
                <a:sym typeface="Comic Sans MS"/>
              </a:defRPr>
            </a:pPr>
            <a:r>
              <a:rPr>
                <a:latin typeface="Aptos Display"/>
              </a:rPr>
              <a:t>  </a:t>
            </a:r>
            <a:r>
              <a:rPr>
                <a:solidFill>
                  <a:srgbClr val="7030A0"/>
                </a:solidFill>
                <a:latin typeface="Aptos Display"/>
              </a:rPr>
              <a:t>SEN Information Report</a:t>
            </a:r>
            <a:endParaRPr lang="en-US" sz="900">
              <a:solidFill>
                <a:srgbClr val="7030A0"/>
              </a:solidFill>
              <a:latin typeface="Aptos Display"/>
            </a:endParaRPr>
          </a:p>
        </p:txBody>
      </p:sp>
      <p:pic>
        <p:nvPicPr>
          <p:cNvPr id="3" name="Picture 2" descr="St. Mary's School Bad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4336" y="879764"/>
            <a:ext cx="1392682" cy="1600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FAA26D3D-D897-4be2-8F04-BA451C77F1D7}">
              <ma14:placeholderFlag xmlns:wpc="http://schemas.microsoft.com/office/word/2010/wordprocessingCanvas" xmlns:cx="http://schemas.microsoft.com/office/drawing/2014/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w16cex="http://schemas.microsoft.com/office/word/2018/wordml/cex" xmlns:w16="http://schemas.microsoft.com/office/word/2018/wordml" xmlns:w16sdtdh="http://schemas.microsoft.com/office/word/2020/wordml/sdtdatahash" xmlns:arto="http://schemas.microsoft.com/office/word/2006/arto"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6cid="http://schemas.microsoft.com/office/word/2016/wordml/cid"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lc="http://schemas.openxmlformats.org/drawingml/2006/lockedCanvas" xmln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11.Contact details of support services for parents of pupils with special educational needs, including those for arrangements made in accordance with section 32 (mediation)"/>
          <p:cNvSpPr txBox="1">
            <a:spLocks noGrp="1"/>
          </p:cNvSpPr>
          <p:nvPr>
            <p:ph type="title"/>
          </p:nvPr>
        </p:nvSpPr>
        <p:spPr>
          <a:xfrm>
            <a:off x="112923" y="251553"/>
            <a:ext cx="7772400" cy="1456267"/>
          </a:xfrm>
          <a:prstGeom prst="rect">
            <a:avLst/>
          </a:prstGeom>
        </p:spPr>
        <p:txBody>
          <a:bodyPr lIns="45719" tIns="45720" rIns="45719" bIns="45720" anchor="ctr">
            <a:noAutofit/>
          </a:bodyPr>
          <a:lstStyle>
            <a:lvl1pPr defTabSz="201168">
              <a:defRPr sz="1760" b="1" u="sng">
                <a:latin typeface="Comic Sans MS"/>
                <a:ea typeface="Comic Sans MS"/>
                <a:cs typeface="Comic Sans MS"/>
                <a:sym typeface="Comic Sans MS"/>
              </a:defRPr>
            </a:lvl1pPr>
          </a:lstStyle>
          <a:p>
            <a:pPr algn="l"/>
            <a:r>
              <a:rPr lang="en-US" sz="1900" u="none">
                <a:latin typeface="Arial Nova"/>
              </a:rPr>
              <a:t>11.Contact details of support services for parents of pupils with special educational needs, including those for arrangements made in accordance with section 32 (mediation)</a:t>
            </a:r>
          </a:p>
        </p:txBody>
      </p:sp>
      <p:graphicFrame>
        <p:nvGraphicFramePr>
          <p:cNvPr id="403" name="This information can be found in the Authority’s ‘Local Offer’ (see link below).…">
            <a:extLst>
              <a:ext uri="{FF2B5EF4-FFF2-40B4-BE49-F238E27FC236}">
                <a16:creationId xmlns:a16="http://schemas.microsoft.com/office/drawing/2014/main" id="{B3094EBF-F00D-0D59-C1B2-1FCFCF758E8C}"/>
              </a:ext>
            </a:extLst>
          </p:cNvPr>
          <p:cNvGraphicFramePr>
            <a:graphicFrameLocks noGrp="1"/>
          </p:cNvGraphicFramePr>
          <p:nvPr>
            <p:ph idx="1"/>
            <p:extLst>
              <p:ext uri="{D42A27DB-BD31-4B8C-83A1-F6EECF244321}">
                <p14:modId xmlns:p14="http://schemas.microsoft.com/office/powerpoint/2010/main" val="2801738694"/>
              </p:ext>
            </p:extLst>
          </p:nvPr>
        </p:nvGraphicFramePr>
        <p:xfrm>
          <a:off x="-217583" y="1604996"/>
          <a:ext cx="9204592" cy="44065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l="-3000" r="-3000"/>
          </a:stretch>
        </a:blipFill>
        <a:effectLst/>
      </p:bgPr>
    </p:bg>
    <p:spTree>
      <p:nvGrpSpPr>
        <p:cNvPr id="1" name=""/>
        <p:cNvGrpSpPr/>
        <p:nvPr/>
      </p:nvGrpSpPr>
      <p:grpSpPr>
        <a:xfrm>
          <a:off x="0" y="0"/>
          <a:ext cx="0" cy="0"/>
          <a:chOff x="0" y="0"/>
          <a:chExt cx="0" cy="0"/>
        </a:xfrm>
      </p:grpSpPr>
      <p:sp>
        <p:nvSpPr>
          <p:cNvPr id="396" name="12.How does St Mary’s support the transition of a child with SEN?"/>
          <p:cNvSpPr txBox="1">
            <a:spLocks noGrp="1"/>
          </p:cNvSpPr>
          <p:nvPr>
            <p:ph type="title"/>
          </p:nvPr>
        </p:nvSpPr>
        <p:spPr>
          <a:xfrm>
            <a:off x="-658258" y="251553"/>
            <a:ext cx="7772400" cy="1456267"/>
          </a:xfrm>
          <a:prstGeom prst="rect">
            <a:avLst/>
          </a:prstGeom>
        </p:spPr>
        <p:txBody>
          <a:bodyPr vert="horz" lIns="91440" tIns="45720" rIns="91440" bIns="45720" rtlCol="0" anchor="ctr">
            <a:normAutofit/>
          </a:bodyPr>
          <a:lstStyle/>
          <a:p>
            <a:pPr algn="r">
              <a:defRPr sz="3024" u="sng"/>
            </a:pPr>
            <a:r>
              <a:rPr lang="en-US" sz="2800" b="1">
                <a:sym typeface="Comic Sans MS"/>
              </a:rPr>
              <a:t>12.How does St Mary’s support the </a:t>
            </a:r>
            <a:br>
              <a:rPr lang="en-US" sz="2800" b="1"/>
            </a:br>
            <a:r>
              <a:rPr lang="en-US" sz="2800" b="1">
                <a:sym typeface="Comic Sans MS"/>
              </a:rPr>
              <a:t>transition of a child with SEN?</a:t>
            </a:r>
            <a:endParaRPr lang="en-US" sz="2800" b="1"/>
          </a:p>
        </p:txBody>
      </p:sp>
      <p:sp>
        <p:nvSpPr>
          <p:cNvPr id="397" name="Transition is planned throughout different key stages:…"/>
          <p:cNvSpPr txBox="1">
            <a:spLocks noGrp="1"/>
          </p:cNvSpPr>
          <p:nvPr>
            <p:ph idx="1"/>
          </p:nvPr>
        </p:nvSpPr>
        <p:spPr>
          <a:xfrm>
            <a:off x="2754" y="2045670"/>
            <a:ext cx="7772400" cy="3649133"/>
          </a:xfrm>
          <a:prstGeom prst="rect">
            <a:avLst/>
          </a:prstGeom>
          <a:solidFill>
            <a:schemeClr val="tx1"/>
          </a:solidFill>
          <a:ln>
            <a:solidFill>
              <a:schemeClr val="tx1"/>
            </a:solidFill>
          </a:ln>
        </p:spPr>
        <p:txBody>
          <a:bodyPr vert="horz" lIns="91440" tIns="45720" rIns="91440" bIns="45720" rtlCol="0" anchor="ctr">
            <a:normAutofit/>
          </a:bodyPr>
          <a:lstStyle/>
          <a:p>
            <a:pPr marL="0" indent="0">
              <a:defRPr sz="1533">
                <a:solidFill>
                  <a:srgbClr val="000000"/>
                </a:solidFill>
                <a:latin typeface="Comic Sans MS"/>
                <a:ea typeface="Comic Sans MS"/>
                <a:cs typeface="Comic Sans MS"/>
                <a:sym typeface="Comic Sans MS"/>
              </a:defRPr>
            </a:pPr>
            <a:r>
              <a:rPr lang="en-US" sz="1400"/>
              <a:t>Transition is planned throughout different key stages:</a:t>
            </a:r>
          </a:p>
          <a:p>
            <a:pPr marL="0" indent="0">
              <a:defRPr sz="1533" u="sng">
                <a:solidFill>
                  <a:srgbClr val="000000"/>
                </a:solidFill>
                <a:uFill>
                  <a:solidFill>
                    <a:srgbClr val="000000"/>
                  </a:solidFill>
                </a:uFill>
                <a:latin typeface="Comic Sans MS"/>
                <a:ea typeface="Comic Sans MS"/>
                <a:cs typeface="Comic Sans MS"/>
                <a:sym typeface="Comic Sans MS"/>
              </a:defRPr>
            </a:pPr>
            <a:r>
              <a:rPr lang="en-US" sz="1400"/>
              <a:t>Transition to EYFS</a:t>
            </a:r>
          </a:p>
          <a:p>
            <a:pPr marL="83820" indent="-83820">
              <a:defRPr sz="1533">
                <a:solidFill>
                  <a:srgbClr val="000000"/>
                </a:solidFill>
                <a:uFill>
                  <a:solidFill>
                    <a:srgbClr val="000000"/>
                  </a:solidFill>
                </a:uFill>
                <a:latin typeface="Comic Sans MS"/>
                <a:ea typeface="Comic Sans MS"/>
                <a:cs typeface="Comic Sans MS"/>
                <a:sym typeface="Comic Sans MS"/>
              </a:defRPr>
            </a:pPr>
            <a:r>
              <a:rPr lang="en-US" sz="1400"/>
              <a:t>Parents meetings are held to begin the information sharing process.</a:t>
            </a:r>
          </a:p>
          <a:p>
            <a:pPr marL="83820" indent="-83820">
              <a:defRPr sz="1533">
                <a:solidFill>
                  <a:srgbClr val="000000"/>
                </a:solidFill>
                <a:uFill>
                  <a:solidFill>
                    <a:srgbClr val="000000"/>
                  </a:solidFill>
                </a:uFill>
                <a:latin typeface="Comic Sans MS"/>
                <a:ea typeface="Comic Sans MS"/>
                <a:cs typeface="Comic Sans MS"/>
                <a:sym typeface="Comic Sans MS"/>
              </a:defRPr>
            </a:pPr>
            <a:r>
              <a:rPr lang="en-US" sz="1400"/>
              <a:t>Children attend an ‘open day visit’ with parents. </a:t>
            </a:r>
          </a:p>
          <a:p>
            <a:pPr marL="83820" indent="-83820">
              <a:defRPr sz="1533">
                <a:solidFill>
                  <a:srgbClr val="000000"/>
                </a:solidFill>
                <a:uFill>
                  <a:solidFill>
                    <a:srgbClr val="000000"/>
                  </a:solidFill>
                </a:uFill>
                <a:latin typeface="Comic Sans MS"/>
                <a:ea typeface="Comic Sans MS"/>
                <a:cs typeface="Comic Sans MS"/>
                <a:sym typeface="Comic Sans MS"/>
              </a:defRPr>
            </a:pPr>
            <a:r>
              <a:rPr lang="en-US" sz="1400"/>
              <a:t>A home visit is arranged to meet families and get to know the children better.</a:t>
            </a:r>
          </a:p>
          <a:p>
            <a:pPr marL="83820" indent="-83820">
              <a:defRPr sz="1533">
                <a:solidFill>
                  <a:srgbClr val="000000"/>
                </a:solidFill>
                <a:uFill>
                  <a:solidFill>
                    <a:srgbClr val="000000"/>
                  </a:solidFill>
                </a:uFill>
                <a:latin typeface="Comic Sans MS"/>
                <a:ea typeface="Comic Sans MS"/>
                <a:cs typeface="Comic Sans MS"/>
                <a:sym typeface="Comic Sans MS"/>
              </a:defRPr>
            </a:pPr>
            <a:r>
              <a:rPr lang="en-US" sz="1400"/>
              <a:t>Admissions/start dates in September are gradual to allow for a smooth transition from home to school.</a:t>
            </a:r>
          </a:p>
          <a:p>
            <a:pPr marL="83820" indent="-83820">
              <a:defRPr sz="1533">
                <a:solidFill>
                  <a:srgbClr val="000000"/>
                </a:solidFill>
                <a:uFill>
                  <a:solidFill>
                    <a:srgbClr val="000000"/>
                  </a:solidFill>
                </a:uFill>
                <a:latin typeface="Comic Sans MS"/>
                <a:ea typeface="Comic Sans MS"/>
                <a:cs typeface="Comic Sans MS"/>
                <a:sym typeface="Comic Sans MS"/>
              </a:defRPr>
            </a:pPr>
            <a:r>
              <a:rPr lang="en-US" sz="1400"/>
              <a:t>There is also liaison with the previous academic providers to gather more information where needed.</a:t>
            </a:r>
          </a:p>
        </p:txBody>
      </p:sp>
      <p:pic>
        <p:nvPicPr>
          <p:cNvPr id="2" name="Picture 1" descr="A group of boys sitting at a table&#10;&#10;Description automatically generated">
            <a:extLst>
              <a:ext uri="{FF2B5EF4-FFF2-40B4-BE49-F238E27FC236}">
                <a16:creationId xmlns:a16="http://schemas.microsoft.com/office/drawing/2014/main" id="{DECC6A66-3DCC-2D6D-C7FC-0CD19598E788}"/>
              </a:ext>
            </a:extLst>
          </p:cNvPr>
          <p:cNvPicPr>
            <a:picLocks noChangeAspect="1"/>
          </p:cNvPicPr>
          <p:nvPr/>
        </p:nvPicPr>
        <p:blipFill>
          <a:blip r:embed="rId3"/>
          <a:stretch>
            <a:fillRect/>
          </a:stretch>
        </p:blipFill>
        <p:spPr>
          <a:xfrm>
            <a:off x="6260105" y="2050628"/>
            <a:ext cx="2504043" cy="171014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l="-3000" r="-3000"/>
          </a:stretch>
        </a:blipFill>
        <a:effectLst/>
      </p:bgPr>
    </p:bg>
    <p:spTree>
      <p:nvGrpSpPr>
        <p:cNvPr id="1" name=""/>
        <p:cNvGrpSpPr/>
        <p:nvPr/>
      </p:nvGrpSpPr>
      <p:grpSpPr>
        <a:xfrm>
          <a:off x="0" y="0"/>
          <a:ext cx="0" cy="0"/>
          <a:chOff x="0" y="0"/>
          <a:chExt cx="0" cy="0"/>
        </a:xfrm>
      </p:grpSpPr>
      <p:sp>
        <p:nvSpPr>
          <p:cNvPr id="399" name="Support for the transition of a child with SEN"/>
          <p:cNvSpPr txBox="1">
            <a:spLocks noGrp="1"/>
          </p:cNvSpPr>
          <p:nvPr>
            <p:ph type="title"/>
          </p:nvPr>
        </p:nvSpPr>
        <p:spPr>
          <a:xfrm>
            <a:off x="4825209" y="505752"/>
            <a:ext cx="2780072" cy="1608124"/>
          </a:xfrm>
          <a:prstGeom prst="rect">
            <a:avLst/>
          </a:prstGeom>
        </p:spPr>
        <p:txBody>
          <a:bodyPr lIns="45719" tIns="45720" rIns="45719" bIns="45720">
            <a:normAutofit/>
          </a:bodyPr>
          <a:lstStyle>
            <a:lvl1pPr defTabSz="329184">
              <a:defRPr sz="3456" b="1" u="sng">
                <a:latin typeface="Comic Sans MS"/>
                <a:ea typeface="Comic Sans MS"/>
                <a:cs typeface="Comic Sans MS"/>
                <a:sym typeface="Comic Sans MS"/>
              </a:defRPr>
            </a:lvl1pPr>
          </a:lstStyle>
          <a:p>
            <a:pPr>
              <a:lnSpc>
                <a:spcPct val="90000"/>
              </a:lnSpc>
            </a:pPr>
            <a:r>
              <a:rPr lang="en-US" sz="2400" u="none">
                <a:latin typeface="Arial Nova"/>
              </a:rPr>
              <a:t>Support for the transition of a child with SEN</a:t>
            </a:r>
          </a:p>
        </p:txBody>
      </p:sp>
      <p:pic>
        <p:nvPicPr>
          <p:cNvPr id="402" name="Picture 401">
            <a:extLst>
              <a:ext uri="{FF2B5EF4-FFF2-40B4-BE49-F238E27FC236}">
                <a16:creationId xmlns:a16="http://schemas.microsoft.com/office/drawing/2014/main" id="{B60B6269-96A5-3265-E194-FA5B9CD488AC}"/>
              </a:ext>
            </a:extLst>
          </p:cNvPr>
          <p:cNvPicPr>
            <a:picLocks noChangeAspect="1"/>
          </p:cNvPicPr>
          <p:nvPr/>
        </p:nvPicPr>
        <p:blipFill>
          <a:blip r:embed="rId3"/>
          <a:srcRect l="29966" r="26475" b="6250"/>
          <a:stretch/>
        </p:blipFill>
        <p:spPr>
          <a:xfrm>
            <a:off x="20" y="975"/>
            <a:ext cx="4425291" cy="5756314"/>
          </a:xfrm>
          <a:prstGeom prst="rect">
            <a:avLst/>
          </a:prstGeom>
        </p:spPr>
      </p:pic>
      <p:sp>
        <p:nvSpPr>
          <p:cNvPr id="400" name="Transition within EYFS…"/>
          <p:cNvSpPr txBox="1">
            <a:spLocks noGrp="1"/>
          </p:cNvSpPr>
          <p:nvPr>
            <p:ph idx="1"/>
          </p:nvPr>
        </p:nvSpPr>
        <p:spPr>
          <a:xfrm>
            <a:off x="4577330" y="2224044"/>
            <a:ext cx="4102096" cy="3545330"/>
          </a:xfrm>
          <a:prstGeom prst="rect">
            <a:avLst/>
          </a:prstGeom>
          <a:solidFill>
            <a:schemeClr val="tx1"/>
          </a:solidFill>
        </p:spPr>
        <p:txBody>
          <a:bodyPr lIns="45719" tIns="45720" rIns="45719" bIns="45720">
            <a:normAutofit/>
          </a:bodyPr>
          <a:lstStyle/>
          <a:p>
            <a:pPr marL="189230" indent="0" defTabSz="379475">
              <a:lnSpc>
                <a:spcPct val="90000"/>
              </a:lnSpc>
              <a:spcBef>
                <a:spcPts val="400"/>
              </a:spcBef>
              <a:buClrTx/>
              <a:buSzTx/>
              <a:buFontTx/>
              <a:buNone/>
              <a:defRPr sz="1494" b="1">
                <a:solidFill>
                  <a:srgbClr val="000000"/>
                </a:solidFill>
                <a:uFill>
                  <a:solidFill>
                    <a:srgbClr val="000000"/>
                  </a:solidFill>
                </a:uFill>
                <a:latin typeface="Comic Sans MS"/>
                <a:ea typeface="Comic Sans MS"/>
                <a:cs typeface="Comic Sans MS"/>
                <a:sym typeface="Comic Sans MS"/>
              </a:defRPr>
            </a:pPr>
            <a:r>
              <a:rPr lang="en-US" sz="1300">
                <a:latin typeface="Arial Nova"/>
              </a:rPr>
              <a:t>Tr</a:t>
            </a:r>
            <a:r>
              <a:rPr lang="en-US">
                <a:latin typeface="Arial Nova"/>
              </a:rPr>
              <a:t>ansition within EYFS</a:t>
            </a:r>
          </a:p>
          <a:p>
            <a:pPr marL="379095" indent="-189230" defTabSz="379475">
              <a:lnSpc>
                <a:spcPct val="90000"/>
              </a:lnSpc>
              <a:spcBef>
                <a:spcPts val="400"/>
              </a:spcBef>
              <a:buClr>
                <a:srgbClr val="000000"/>
              </a:buClr>
              <a:buSzPct val="100000"/>
              <a:buFont typeface="Symbol"/>
              <a:buChar char="·"/>
              <a:defRPr sz="1494">
                <a:solidFill>
                  <a:srgbClr val="000000"/>
                </a:solidFill>
                <a:uFill>
                  <a:solidFill>
                    <a:srgbClr val="000000"/>
                  </a:solidFill>
                </a:uFill>
                <a:latin typeface="Comic Sans MS"/>
                <a:ea typeface="Comic Sans MS"/>
                <a:cs typeface="Comic Sans MS"/>
                <a:sym typeface="Comic Sans MS"/>
              </a:defRPr>
            </a:pPr>
            <a:r>
              <a:rPr lang="en-US">
                <a:latin typeface="Arial Nova"/>
              </a:rPr>
              <a:t>Parents meetings are held to begin the information sharing process.</a:t>
            </a:r>
          </a:p>
          <a:p>
            <a:pPr marL="379095" indent="-189230" defTabSz="379475">
              <a:lnSpc>
                <a:spcPct val="90000"/>
              </a:lnSpc>
              <a:spcBef>
                <a:spcPts val="400"/>
              </a:spcBef>
              <a:buClr>
                <a:srgbClr val="000000"/>
              </a:buClr>
              <a:buSzPct val="100000"/>
              <a:buFont typeface="Symbol"/>
              <a:buChar char="·"/>
              <a:defRPr sz="1494">
                <a:solidFill>
                  <a:srgbClr val="000000"/>
                </a:solidFill>
                <a:uFill>
                  <a:solidFill>
                    <a:srgbClr val="000000"/>
                  </a:solidFill>
                </a:uFill>
                <a:latin typeface="Comic Sans MS"/>
                <a:ea typeface="Comic Sans MS"/>
                <a:cs typeface="Comic Sans MS"/>
                <a:sym typeface="Comic Sans MS"/>
              </a:defRPr>
            </a:pPr>
            <a:r>
              <a:rPr lang="en-US">
                <a:latin typeface="Arial Nova"/>
              </a:rPr>
              <a:t>A move up morning is planned for children to meet their new teachers and spend some time in their new ‘gathering group’.</a:t>
            </a:r>
          </a:p>
          <a:p>
            <a:pPr marL="379095" indent="-189230" defTabSz="379475">
              <a:lnSpc>
                <a:spcPct val="90000"/>
              </a:lnSpc>
              <a:spcBef>
                <a:spcPts val="400"/>
              </a:spcBef>
              <a:buClr>
                <a:srgbClr val="000000"/>
              </a:buClr>
              <a:buSzPct val="100000"/>
              <a:buFont typeface="Symbol"/>
              <a:buChar char="·"/>
              <a:defRPr sz="1494">
                <a:solidFill>
                  <a:srgbClr val="000000"/>
                </a:solidFill>
                <a:uFill>
                  <a:solidFill>
                    <a:srgbClr val="000000"/>
                  </a:solidFill>
                </a:uFill>
                <a:latin typeface="Comic Sans MS"/>
                <a:ea typeface="Comic Sans MS"/>
                <a:cs typeface="Comic Sans MS"/>
                <a:sym typeface="Comic Sans MS"/>
              </a:defRPr>
            </a:pPr>
            <a:r>
              <a:rPr lang="en-US">
                <a:latin typeface="Arial Nova"/>
              </a:rPr>
              <a:t>Any new to FS2 pupils have a home visit from their new teachers.</a:t>
            </a:r>
          </a:p>
          <a:p>
            <a:pPr marL="379095" indent="-189230" defTabSz="379475">
              <a:lnSpc>
                <a:spcPct val="90000"/>
              </a:lnSpc>
              <a:spcBef>
                <a:spcPts val="400"/>
              </a:spcBef>
              <a:buClr>
                <a:srgbClr val="000000"/>
              </a:buClr>
              <a:buSzPct val="100000"/>
              <a:buFont typeface="Symbol"/>
              <a:buChar char="·"/>
              <a:defRPr sz="1494">
                <a:solidFill>
                  <a:srgbClr val="000000"/>
                </a:solidFill>
                <a:uFill>
                  <a:solidFill>
                    <a:srgbClr val="000000"/>
                  </a:solidFill>
                </a:uFill>
                <a:latin typeface="Comic Sans MS"/>
                <a:ea typeface="Comic Sans MS"/>
                <a:cs typeface="Comic Sans MS"/>
                <a:sym typeface="Comic Sans MS"/>
              </a:defRPr>
            </a:pPr>
            <a:r>
              <a:rPr lang="en-US">
                <a:latin typeface="Arial Nova"/>
              </a:rPr>
              <a:t>Information is passed up to new class teachers, which includes attainment levels, medical and SEN information.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Support for the transition of a child with SEN?"/>
          <p:cNvSpPr txBox="1">
            <a:spLocks noGrp="1"/>
          </p:cNvSpPr>
          <p:nvPr>
            <p:ph type="title"/>
          </p:nvPr>
        </p:nvSpPr>
        <p:spPr>
          <a:xfrm>
            <a:off x="112260" y="188650"/>
            <a:ext cx="8286010" cy="1303868"/>
          </a:xfrm>
          <a:prstGeom prst="rect">
            <a:avLst/>
          </a:prstGeom>
        </p:spPr>
        <p:txBody>
          <a:bodyPr lIns="45719" tIns="45720" rIns="45719" bIns="45720" anchor="ctr">
            <a:normAutofit/>
          </a:bodyPr>
          <a:lstStyle>
            <a:lvl1pPr defTabSz="329184">
              <a:defRPr sz="3456" b="1" u="sng">
                <a:latin typeface="Comic Sans MS"/>
                <a:ea typeface="Comic Sans MS"/>
                <a:cs typeface="Comic Sans MS"/>
                <a:sym typeface="Comic Sans MS"/>
              </a:defRPr>
            </a:lvl1pPr>
          </a:lstStyle>
          <a:p>
            <a:r>
              <a:rPr sz="3450" u="none">
                <a:latin typeface="Arial Nova"/>
              </a:rPr>
              <a:t>Support for the transition of a child with SEN</a:t>
            </a:r>
            <a:endParaRPr lang="en-US" sz="3450" u="none">
              <a:latin typeface="Arial Nova"/>
            </a:endParaRPr>
          </a:p>
        </p:txBody>
      </p:sp>
      <p:sp>
        <p:nvSpPr>
          <p:cNvPr id="404" name="Transition to KS1 and 2…"/>
          <p:cNvSpPr txBox="1">
            <a:spLocks noGrp="1"/>
          </p:cNvSpPr>
          <p:nvPr>
            <p:ph idx="1"/>
          </p:nvPr>
        </p:nvSpPr>
        <p:spPr>
          <a:xfrm>
            <a:off x="107157" y="1806352"/>
            <a:ext cx="6588603" cy="3665178"/>
          </a:xfrm>
          <a:prstGeom prst="rect">
            <a:avLst/>
          </a:prstGeom>
          <a:solidFill>
            <a:schemeClr val="tx1"/>
          </a:solidFill>
        </p:spPr>
        <p:txBody>
          <a:bodyPr lIns="45719" tIns="45720" rIns="45719" bIns="45720" anchor="t">
            <a:normAutofit/>
          </a:bodyPr>
          <a:lstStyle/>
          <a:p>
            <a:pPr marL="228600" indent="0">
              <a:lnSpc>
                <a:spcPts val="3700"/>
              </a:lnSpc>
              <a:spcBef>
                <a:spcPts val="500"/>
              </a:spcBef>
              <a:buClrTx/>
              <a:buSzTx/>
              <a:buFontTx/>
              <a:buNone/>
              <a:defRPr sz="1800" b="1">
                <a:solidFill>
                  <a:srgbClr val="000000"/>
                </a:solidFill>
                <a:uFill>
                  <a:solidFill>
                    <a:srgbClr val="000000"/>
                  </a:solidFill>
                </a:uFill>
                <a:latin typeface="Comic Sans MS"/>
                <a:ea typeface="Comic Sans MS"/>
                <a:cs typeface="Comic Sans MS"/>
                <a:sym typeface="Comic Sans MS"/>
              </a:defRPr>
            </a:pPr>
            <a:r>
              <a:rPr>
                <a:latin typeface="Arial Nova"/>
              </a:rPr>
              <a:t>Transition to KS1 and </a:t>
            </a:r>
            <a:r>
              <a:rPr lang="en-US">
                <a:latin typeface="Arial Nova"/>
              </a:rPr>
              <a:t>KS2</a:t>
            </a:r>
          </a:p>
          <a:p>
            <a:pPr marL="457200" indent="-228600">
              <a:spcBef>
                <a:spcPts val="500"/>
              </a:spcBef>
              <a:buClr>
                <a:srgbClr val="000000"/>
              </a:buClr>
              <a:buSzPct val="100000"/>
              <a:buFont typeface="Symbol"/>
              <a:buChar char="·"/>
              <a:defRPr sz="1800">
                <a:solidFill>
                  <a:srgbClr val="000000"/>
                </a:solidFill>
                <a:uFill>
                  <a:solidFill>
                    <a:srgbClr val="000000"/>
                  </a:solidFill>
                </a:uFill>
                <a:latin typeface="Comic Sans MS"/>
                <a:ea typeface="Comic Sans MS"/>
                <a:cs typeface="Comic Sans MS"/>
                <a:sym typeface="Comic Sans MS"/>
              </a:defRPr>
            </a:pPr>
            <a:r>
              <a:rPr sz="1500">
                <a:latin typeface="Arial Nova"/>
              </a:rPr>
              <a:t>A move up morning is planned for children moving to KS1 and 2 to meet their new teachers and spend some time in their new classrooms.</a:t>
            </a:r>
            <a:endParaRPr lang="en-GB" sz="1500">
              <a:latin typeface="Arial Nova"/>
            </a:endParaRPr>
          </a:p>
          <a:p>
            <a:pPr marL="457200" indent="-228600">
              <a:spcBef>
                <a:spcPts val="500"/>
              </a:spcBef>
              <a:buClr>
                <a:srgbClr val="000000"/>
              </a:buClr>
              <a:buSzPct val="100000"/>
              <a:buFont typeface="Symbol"/>
              <a:buChar char="·"/>
              <a:defRPr sz="1800">
                <a:solidFill>
                  <a:srgbClr val="000000"/>
                </a:solidFill>
                <a:uFill>
                  <a:solidFill>
                    <a:srgbClr val="000000"/>
                  </a:solidFill>
                </a:uFill>
                <a:latin typeface="Comic Sans MS"/>
                <a:ea typeface="Comic Sans MS"/>
                <a:cs typeface="Comic Sans MS"/>
                <a:sym typeface="Comic Sans MS"/>
              </a:defRPr>
            </a:pPr>
            <a:r>
              <a:rPr lang="en-GB" sz="1500">
                <a:latin typeface="Arial Nova"/>
              </a:rPr>
              <a:t>Transition books with photos of staff and classrooms are made for individual pupils.</a:t>
            </a:r>
            <a:endParaRPr sz="1500">
              <a:latin typeface="Arial Nova"/>
            </a:endParaRPr>
          </a:p>
          <a:p>
            <a:pPr marL="457200" indent="-228600">
              <a:spcBef>
                <a:spcPts val="500"/>
              </a:spcBef>
              <a:buClr>
                <a:srgbClr val="000000"/>
              </a:buClr>
              <a:buSzPct val="100000"/>
              <a:buFont typeface="Symbol"/>
              <a:buChar char="·"/>
              <a:defRPr sz="1800">
                <a:solidFill>
                  <a:srgbClr val="000000"/>
                </a:solidFill>
                <a:uFill>
                  <a:solidFill>
                    <a:srgbClr val="000000"/>
                  </a:solidFill>
                </a:uFill>
                <a:latin typeface="Comic Sans MS"/>
                <a:ea typeface="Comic Sans MS"/>
                <a:cs typeface="Comic Sans MS"/>
                <a:sym typeface="Comic Sans MS"/>
              </a:defRPr>
            </a:pPr>
            <a:r>
              <a:rPr sz="1500">
                <a:latin typeface="Arial Nova"/>
              </a:rPr>
              <a:t>Information is passed up to new class teachers, which includes attainment levels, medical and SEN information.</a:t>
            </a:r>
            <a:endParaRPr lang="en-GB" sz="1500">
              <a:latin typeface="Arial Nova"/>
            </a:endParaRPr>
          </a:p>
          <a:p>
            <a:pPr marL="457200" indent="-228600">
              <a:spcBef>
                <a:spcPts val="500"/>
              </a:spcBef>
              <a:buClr>
                <a:srgbClr val="000000"/>
              </a:buClr>
              <a:buSzPct val="100000"/>
              <a:buFont typeface="Symbol"/>
              <a:buChar char="·"/>
              <a:defRPr sz="1800">
                <a:solidFill>
                  <a:srgbClr val="000000"/>
                </a:solidFill>
                <a:uFill>
                  <a:solidFill>
                    <a:srgbClr val="000000"/>
                  </a:solidFill>
                </a:uFill>
                <a:latin typeface="Comic Sans MS"/>
                <a:ea typeface="Comic Sans MS"/>
                <a:cs typeface="Comic Sans MS"/>
                <a:sym typeface="Comic Sans MS"/>
              </a:defRPr>
            </a:pPr>
            <a:r>
              <a:rPr lang="en-GB" sz="1500" err="1">
                <a:latin typeface="Arial Nova"/>
              </a:rPr>
              <a:t>Enchanced</a:t>
            </a:r>
            <a:r>
              <a:rPr lang="en-GB" sz="1500">
                <a:latin typeface="Arial Nova"/>
              </a:rPr>
              <a:t> transition is provided </a:t>
            </a:r>
            <a:r>
              <a:rPr lang="en-GB" sz="1500" err="1">
                <a:latin typeface="Arial Nova"/>
              </a:rPr>
              <a:t>i</a:t>
            </a:r>
            <a:r>
              <a:rPr lang="en-GB" sz="1500">
                <a:latin typeface="Arial Nova"/>
              </a:rPr>
              <a:t> which allows for extra 1-1 or small group time for children with anxiety or SEND needs with their new class teacher and teaching assistant. </a:t>
            </a:r>
          </a:p>
          <a:p>
            <a:pPr marL="457200" indent="-228600">
              <a:lnSpc>
                <a:spcPts val="3700"/>
              </a:lnSpc>
              <a:spcBef>
                <a:spcPts val="500"/>
              </a:spcBef>
              <a:buClr>
                <a:srgbClr val="000000"/>
              </a:buClr>
              <a:buSzPct val="100000"/>
              <a:buFont typeface="Symbol"/>
              <a:buChar char="·"/>
              <a:defRPr sz="1800">
                <a:solidFill>
                  <a:srgbClr val="000000"/>
                </a:solidFill>
                <a:uFill>
                  <a:solidFill>
                    <a:srgbClr val="000000"/>
                  </a:solidFill>
                </a:uFill>
                <a:latin typeface="Comic Sans MS"/>
                <a:ea typeface="Comic Sans MS"/>
                <a:cs typeface="Comic Sans MS"/>
                <a:sym typeface="Comic Sans MS"/>
              </a:defRPr>
            </a:pPr>
            <a:endParaRPr lang="en-GB" sz="1500">
              <a:latin typeface="Arial Nova"/>
            </a:endParaRPr>
          </a:p>
          <a:p>
            <a:pPr marL="457200" indent="-228600">
              <a:lnSpc>
                <a:spcPts val="3700"/>
              </a:lnSpc>
              <a:spcBef>
                <a:spcPts val="500"/>
              </a:spcBef>
              <a:buClr>
                <a:srgbClr val="000000"/>
              </a:buClr>
              <a:buSzPct val="100000"/>
              <a:buFont typeface="Symbol"/>
              <a:buChar char="·"/>
              <a:defRPr sz="1800">
                <a:solidFill>
                  <a:srgbClr val="000000"/>
                </a:solidFill>
                <a:uFill>
                  <a:solidFill>
                    <a:srgbClr val="000000"/>
                  </a:solidFill>
                </a:uFill>
                <a:latin typeface="Comic Sans MS"/>
                <a:ea typeface="Comic Sans MS"/>
                <a:cs typeface="Comic Sans MS"/>
                <a:sym typeface="Comic Sans MS"/>
              </a:defRPr>
            </a:pPr>
            <a:endParaRPr lang="en-US">
              <a:latin typeface="Arial Nova"/>
            </a:endParaRPr>
          </a:p>
        </p:txBody>
      </p:sp>
      <p:pic>
        <p:nvPicPr>
          <p:cNvPr id="3" name="Picture 2" descr="A child and child looking at a book&#10;&#10;Description automatically generated">
            <a:extLst>
              <a:ext uri="{FF2B5EF4-FFF2-40B4-BE49-F238E27FC236}">
                <a16:creationId xmlns:a16="http://schemas.microsoft.com/office/drawing/2014/main" id="{6315FC4D-DA0F-54AD-DFCA-BD3C1C4D04A6}"/>
              </a:ext>
            </a:extLst>
          </p:cNvPr>
          <p:cNvPicPr>
            <a:picLocks noChangeAspect="1"/>
          </p:cNvPicPr>
          <p:nvPr/>
        </p:nvPicPr>
        <p:blipFill>
          <a:blip r:embed="rId2"/>
          <a:stretch>
            <a:fillRect/>
          </a:stretch>
        </p:blipFill>
        <p:spPr>
          <a:xfrm>
            <a:off x="6802285" y="2394906"/>
            <a:ext cx="2177094" cy="206818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Support for the transition of a child with SEN?"/>
          <p:cNvSpPr txBox="1">
            <a:spLocks noGrp="1"/>
          </p:cNvSpPr>
          <p:nvPr>
            <p:ph type="title"/>
          </p:nvPr>
        </p:nvSpPr>
        <p:spPr>
          <a:prstGeom prst="rect">
            <a:avLst/>
          </a:prstGeom>
        </p:spPr>
        <p:txBody>
          <a:bodyPr/>
          <a:lstStyle>
            <a:lvl1pPr defTabSz="329184">
              <a:defRPr sz="3456" b="1" u="sng">
                <a:latin typeface="Comic Sans MS"/>
                <a:ea typeface="Comic Sans MS"/>
                <a:cs typeface="Comic Sans MS"/>
                <a:sym typeface="Comic Sans MS"/>
              </a:defRPr>
            </a:lvl1pPr>
          </a:lstStyle>
          <a:p>
            <a:r>
              <a:rPr u="none"/>
              <a:t>Support for the transition of a child with SEN</a:t>
            </a:r>
          </a:p>
        </p:txBody>
      </p:sp>
      <p:graphicFrame>
        <p:nvGraphicFramePr>
          <p:cNvPr id="409" name="Transition to High School…">
            <a:extLst>
              <a:ext uri="{FF2B5EF4-FFF2-40B4-BE49-F238E27FC236}">
                <a16:creationId xmlns:a16="http://schemas.microsoft.com/office/drawing/2014/main" id="{45F60CB3-4130-E2C8-C3CD-51BFA995B2DF}"/>
              </a:ext>
            </a:extLst>
          </p:cNvPr>
          <p:cNvGraphicFramePr>
            <a:graphicFrameLocks noGrp="1"/>
          </p:cNvGraphicFramePr>
          <p:nvPr>
            <p:ph idx="1"/>
            <p:extLst>
              <p:ext uri="{D42A27DB-BD31-4B8C-83A1-F6EECF244321}">
                <p14:modId xmlns:p14="http://schemas.microsoft.com/office/powerpoint/2010/main" val="968816011"/>
              </p:ext>
            </p:extLst>
          </p:nvPr>
        </p:nvGraphicFramePr>
        <p:xfrm>
          <a:off x="737754" y="2065745"/>
          <a:ext cx="7676955" cy="37617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l="-3000" r="-3000"/>
          </a:stretch>
        </a:blipFill>
        <a:effectLst/>
      </p:bgPr>
    </p:bg>
    <p:spTree>
      <p:nvGrpSpPr>
        <p:cNvPr id="1" name=""/>
        <p:cNvGrpSpPr/>
        <p:nvPr/>
      </p:nvGrpSpPr>
      <p:grpSpPr>
        <a:xfrm>
          <a:off x="0" y="0"/>
          <a:ext cx="0" cy="0"/>
          <a:chOff x="0" y="0"/>
          <a:chExt cx="0" cy="0"/>
        </a:xfrm>
      </p:grpSpPr>
      <p:sp>
        <p:nvSpPr>
          <p:cNvPr id="409" name="13.Advice and information from Bury LA about the ‘Local Offer’"/>
          <p:cNvSpPr txBox="1">
            <a:spLocks noGrp="1"/>
          </p:cNvSpPr>
          <p:nvPr>
            <p:ph type="title"/>
          </p:nvPr>
        </p:nvSpPr>
        <p:spPr>
          <a:xfrm>
            <a:off x="231849" y="439873"/>
            <a:ext cx="7115729" cy="1467134"/>
          </a:xfrm>
          <a:prstGeom prst="rect">
            <a:avLst/>
          </a:prstGeom>
          <a:solidFill>
            <a:schemeClr val="tx1"/>
          </a:solidFill>
        </p:spPr>
        <p:txBody>
          <a:bodyPr lIns="45719" tIns="45720" rIns="45719" bIns="45720">
            <a:normAutofit/>
          </a:bodyPr>
          <a:lstStyle>
            <a:lvl1pPr>
              <a:defRPr sz="3200">
                <a:solidFill>
                  <a:srgbClr val="000000"/>
                </a:solidFill>
                <a:latin typeface="Comic Sans MS"/>
                <a:ea typeface="Comic Sans MS"/>
                <a:cs typeface="Comic Sans MS"/>
                <a:sym typeface="Comic Sans MS"/>
              </a:defRPr>
            </a:lvl1pPr>
          </a:lstStyle>
          <a:p>
            <a:pPr>
              <a:lnSpc>
                <a:spcPct val="90000"/>
              </a:lnSpc>
            </a:pPr>
            <a:r>
              <a:rPr lang="en-US" sz="2200" b="1">
                <a:latin typeface="Arial Nova"/>
              </a:rPr>
              <a:t>13.Advice and information from Bury LA about the ‘Local Offer’</a:t>
            </a:r>
          </a:p>
        </p:txBody>
      </p:sp>
      <p:sp>
        <p:nvSpPr>
          <p:cNvPr id="410" name="Click here for Bury Council's Local Offer for SEN…"/>
          <p:cNvSpPr txBox="1">
            <a:spLocks noGrp="1"/>
          </p:cNvSpPr>
          <p:nvPr>
            <p:ph idx="1"/>
          </p:nvPr>
        </p:nvSpPr>
        <p:spPr>
          <a:xfrm>
            <a:off x="429105" y="1901986"/>
            <a:ext cx="3002202" cy="3637935"/>
          </a:xfrm>
          <a:prstGeom prst="rect">
            <a:avLst/>
          </a:prstGeom>
        </p:spPr>
        <p:txBody>
          <a:bodyPr lIns="45719" tIns="45720" rIns="45719" bIns="45720">
            <a:normAutofit/>
          </a:bodyPr>
          <a:lstStyle/>
          <a:p>
            <a:pPr marL="287655" indent="0" defTabSz="288036">
              <a:lnSpc>
                <a:spcPct val="90000"/>
              </a:lnSpc>
              <a:spcBef>
                <a:spcPts val="400"/>
              </a:spcBef>
              <a:buClrTx/>
              <a:buSzTx/>
              <a:buFontTx/>
              <a:buNone/>
              <a:defRPr sz="2394" u="sng">
                <a:solidFill>
                  <a:srgbClr val="000000"/>
                </a:solidFill>
                <a:uFill>
                  <a:solidFill>
                    <a:srgbClr val="000000"/>
                  </a:solidFill>
                </a:uFill>
                <a:latin typeface="Comic Sans MS"/>
                <a:ea typeface="Comic Sans MS"/>
                <a:cs typeface="Comic Sans MS"/>
                <a:sym typeface="Comic Sans MS"/>
              </a:defRPr>
            </a:pPr>
            <a:endParaRPr lang="en-US" sz="1900">
              <a:latin typeface="Arial Nova"/>
            </a:endParaRPr>
          </a:p>
          <a:p>
            <a:pPr marL="0" indent="0" defTabSz="288036">
              <a:lnSpc>
                <a:spcPct val="90000"/>
              </a:lnSpc>
              <a:spcBef>
                <a:spcPts val="400"/>
              </a:spcBef>
              <a:buClrTx/>
              <a:buSzTx/>
              <a:buFontTx/>
              <a:buNone/>
              <a:defRPr sz="2394" b="1">
                <a:solidFill>
                  <a:srgbClr val="000000"/>
                </a:solidFill>
                <a:uFill>
                  <a:solidFill>
                    <a:srgbClr val="000000"/>
                  </a:solidFill>
                </a:uFill>
                <a:latin typeface="Comic Sans MS"/>
                <a:ea typeface="Comic Sans MS"/>
                <a:cs typeface="Comic Sans MS"/>
                <a:sym typeface="Comic Sans MS"/>
              </a:defRPr>
            </a:pPr>
            <a:endParaRPr lang="en-US" sz="1900">
              <a:latin typeface="Arial Nova"/>
            </a:endParaRPr>
          </a:p>
          <a:p>
            <a:pPr marL="0" indent="0" defTabSz="288036">
              <a:lnSpc>
                <a:spcPct val="90000"/>
              </a:lnSpc>
              <a:spcBef>
                <a:spcPts val="400"/>
              </a:spcBef>
              <a:buClrTx/>
              <a:buSzTx/>
              <a:buFontTx/>
              <a:buNone/>
              <a:defRPr sz="2394" u="sng">
                <a:solidFill>
                  <a:srgbClr val="6B9F25"/>
                </a:solidFill>
                <a:uFill>
                  <a:solidFill>
                    <a:srgbClr val="6B9F25"/>
                  </a:solidFill>
                </a:uFill>
                <a:latin typeface="Comic Sans MS"/>
                <a:ea typeface="Comic Sans MS"/>
                <a:cs typeface="Comic Sans MS"/>
                <a:sym typeface="Comic Sans MS"/>
              </a:defRPr>
            </a:pPr>
            <a:r>
              <a:rPr lang="en-US" sz="1900">
                <a:latin typeface="Arial Nova"/>
                <a:hlinkClick r:id="rId3"/>
              </a:rPr>
              <a:t>Click here for Bury Council's Local Offer for SEN</a:t>
            </a:r>
            <a:endParaRPr lang="en-US" sz="1900" u="none">
              <a:uFill>
                <a:solidFill>
                  <a:srgbClr val="000000"/>
                </a:solidFill>
              </a:uFill>
              <a:latin typeface="Arial Nova"/>
            </a:endParaRPr>
          </a:p>
          <a:p>
            <a:pPr marL="0" indent="0" defTabSz="288036">
              <a:lnSpc>
                <a:spcPct val="90000"/>
              </a:lnSpc>
              <a:spcBef>
                <a:spcPts val="400"/>
              </a:spcBef>
              <a:buClrTx/>
              <a:buSzTx/>
              <a:buFontTx/>
              <a:buNone/>
              <a:defRPr sz="2394" u="sng">
                <a:solidFill>
                  <a:srgbClr val="6B9F25"/>
                </a:solidFill>
                <a:uFill>
                  <a:solidFill>
                    <a:srgbClr val="6B9F25"/>
                  </a:solidFill>
                </a:uFill>
                <a:latin typeface="Comic Sans MS"/>
                <a:ea typeface="Comic Sans MS"/>
                <a:cs typeface="Comic Sans MS"/>
                <a:sym typeface="Comic Sans MS"/>
              </a:defRPr>
            </a:pPr>
            <a:r>
              <a:rPr lang="en-US" sz="1900">
                <a:latin typeface="Arial Nova"/>
                <a:hlinkClick r:id="rId4"/>
              </a:rPr>
              <a:t>www.sendlocalofferbury.com</a:t>
            </a:r>
            <a:endParaRPr lang="en-US" sz="1900">
              <a:latin typeface="Arial Nova"/>
            </a:endParaRPr>
          </a:p>
          <a:p>
            <a:pPr marL="0" indent="0" defTabSz="288036">
              <a:lnSpc>
                <a:spcPct val="90000"/>
              </a:lnSpc>
              <a:spcBef>
                <a:spcPts val="200"/>
              </a:spcBef>
              <a:buClr>
                <a:srgbClr val="FFFFFF"/>
              </a:buClr>
              <a:buNone/>
              <a:defRPr sz="2394" u="sng">
                <a:solidFill>
                  <a:srgbClr val="6B9F25"/>
                </a:solidFill>
                <a:uFill>
                  <a:solidFill>
                    <a:srgbClr val="6B9F25"/>
                  </a:solidFill>
                </a:uFill>
                <a:latin typeface="Comic Sans MS"/>
                <a:ea typeface="Comic Sans MS"/>
                <a:cs typeface="Comic Sans MS"/>
                <a:sym typeface="Comic Sans MS"/>
              </a:defRPr>
            </a:pPr>
            <a:r>
              <a:rPr lang="en-US" sz="1900">
                <a:latin typeface="Arial Nova"/>
              </a:rPr>
              <a:t> </a:t>
            </a:r>
            <a:r>
              <a:rPr lang="en-US" sz="1900">
                <a:latin typeface="Arial Nova"/>
                <a:hlinkClick r:id="rId5"/>
              </a:rPr>
              <a:t>www.bury.gov.uk/schools-and-learning/send-grduated-approach-toolkit</a:t>
            </a:r>
            <a:r>
              <a:rPr lang="en-US" sz="1900">
                <a:latin typeface="Arial Nova"/>
              </a:rPr>
              <a:t> </a:t>
            </a:r>
          </a:p>
          <a:p>
            <a:pPr marL="85725" indent="-85725" defTabSz="288036">
              <a:lnSpc>
                <a:spcPct val="90000"/>
              </a:lnSpc>
              <a:spcBef>
                <a:spcPts val="200"/>
              </a:spcBef>
              <a:buClr>
                <a:srgbClr val="FFFFFF"/>
              </a:buClr>
              <a:defRPr sz="2394" u="sng">
                <a:solidFill>
                  <a:srgbClr val="6B9F25"/>
                </a:solidFill>
                <a:uFill>
                  <a:solidFill>
                    <a:srgbClr val="6B9F25"/>
                  </a:solidFill>
                </a:uFill>
                <a:latin typeface="Comic Sans MS"/>
                <a:ea typeface="Comic Sans MS"/>
                <a:cs typeface="Comic Sans MS"/>
                <a:sym typeface="Comic Sans MS"/>
              </a:defRPr>
            </a:pPr>
            <a:endParaRPr lang="en-US" sz="1900">
              <a:latin typeface="Arial Nova"/>
            </a:endParaRPr>
          </a:p>
          <a:p>
            <a:pPr marL="0" indent="0" defTabSz="288036">
              <a:lnSpc>
                <a:spcPct val="90000"/>
              </a:lnSpc>
              <a:spcBef>
                <a:spcPts val="400"/>
              </a:spcBef>
              <a:buClrTx/>
              <a:buSzTx/>
              <a:buNone/>
              <a:defRPr sz="2394" u="sng">
                <a:solidFill>
                  <a:srgbClr val="6B9F25"/>
                </a:solidFill>
                <a:uFill>
                  <a:solidFill>
                    <a:srgbClr val="6B9F25"/>
                  </a:solidFill>
                </a:uFill>
                <a:latin typeface="Comic Sans MS"/>
                <a:ea typeface="Comic Sans MS"/>
                <a:cs typeface="Comic Sans MS"/>
                <a:sym typeface="Comic Sans MS"/>
              </a:defRPr>
            </a:pPr>
            <a:endParaRPr lang="en-US" sz="1900">
              <a:latin typeface="Arial Nova"/>
            </a:endParaRPr>
          </a:p>
        </p:txBody>
      </p:sp>
      <p:pic>
        <p:nvPicPr>
          <p:cNvPr id="2" name="Picture 1" descr="A yellow background with a cartoon bird&#10;&#10;Description automatically generated">
            <a:extLst>
              <a:ext uri="{FF2B5EF4-FFF2-40B4-BE49-F238E27FC236}">
                <a16:creationId xmlns:a16="http://schemas.microsoft.com/office/drawing/2014/main" id="{6850CBD3-1011-F74C-04EF-F0704F54D5AC}"/>
              </a:ext>
            </a:extLst>
          </p:cNvPr>
          <p:cNvPicPr>
            <a:picLocks noChangeAspect="1"/>
          </p:cNvPicPr>
          <p:nvPr/>
        </p:nvPicPr>
        <p:blipFill>
          <a:blip r:embed="rId6"/>
          <a:stretch>
            <a:fillRect/>
          </a:stretch>
        </p:blipFill>
        <p:spPr>
          <a:xfrm>
            <a:off x="4297820" y="3243417"/>
            <a:ext cx="4571694" cy="1668668"/>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Rectangle 132"/>
          <p:cNvSpPr/>
          <p:nvPr/>
        </p:nvSpPr>
        <p:spPr>
          <a:xfrm>
            <a:off x="-1" y="857250"/>
            <a:ext cx="9141716" cy="5143500"/>
          </a:xfrm>
          <a:prstGeom prst="rect">
            <a:avLst/>
          </a:prstGeom>
          <a:ln w="12700">
            <a:miter lim="400000"/>
          </a:ln>
        </p:spPr>
        <p:txBody>
          <a:bodyPr lIns="45719" rIns="45719" anchor="ctr"/>
          <a:lstStyle/>
          <a:p>
            <a:pPr algn="ctr">
              <a:defRPr sz="1300">
                <a:solidFill>
                  <a:srgbClr val="FFFFFF"/>
                </a:solidFill>
              </a:defRPr>
            </a:pPr>
            <a:endParaRPr/>
          </a:p>
        </p:txBody>
      </p:sp>
      <p:sp>
        <p:nvSpPr>
          <p:cNvPr id="318" name="Title 1"/>
          <p:cNvSpPr txBox="1">
            <a:spLocks noGrp="1"/>
          </p:cNvSpPr>
          <p:nvPr>
            <p:ph type="title"/>
          </p:nvPr>
        </p:nvSpPr>
        <p:spPr>
          <a:xfrm>
            <a:off x="278460" y="629874"/>
            <a:ext cx="6855761" cy="991671"/>
          </a:xfrm>
          <a:prstGeom prst="rect">
            <a:avLst/>
          </a:prstGeom>
          <a:solidFill>
            <a:schemeClr val="tx1"/>
          </a:solidFill>
        </p:spPr>
        <p:txBody>
          <a:bodyPr lIns="34290" tIns="34290" rIns="34290" bIns="34290" anchor="ctr">
            <a:noAutofit/>
          </a:bodyPr>
          <a:lstStyle>
            <a:lvl1pPr defTabSz="448055">
              <a:lnSpc>
                <a:spcPct val="90000"/>
              </a:lnSpc>
              <a:defRPr sz="2646">
                <a:solidFill>
                  <a:srgbClr val="7030A0"/>
                </a:solidFill>
                <a:latin typeface="Comic Sans MS"/>
                <a:ea typeface="Comic Sans MS"/>
                <a:cs typeface="Comic Sans MS"/>
                <a:sym typeface="Comic Sans MS"/>
              </a:defRPr>
            </a:lvl1pPr>
          </a:lstStyle>
          <a:p>
            <a:pPr algn="ctr"/>
            <a:r>
              <a:rPr sz="2600" err="1">
                <a:latin typeface="Aptos Display"/>
              </a:rPr>
              <a:t>Welcom</a:t>
            </a:r>
            <a:r>
              <a:rPr lang="en-GB" sz="2600">
                <a:latin typeface="Aptos Display"/>
              </a:rPr>
              <a:t>e and thank you for accessing our</a:t>
            </a:r>
            <a:r>
              <a:rPr sz="2600">
                <a:latin typeface="Aptos Display"/>
              </a:rPr>
              <a:t> SEN </a:t>
            </a:r>
            <a:r>
              <a:rPr lang="en-GB" sz="2600">
                <a:latin typeface="Aptos Display"/>
              </a:rPr>
              <a:t>Information </a:t>
            </a:r>
            <a:r>
              <a:rPr sz="2600">
                <a:latin typeface="Aptos Display"/>
              </a:rPr>
              <a:t>Report</a:t>
            </a:r>
            <a:endParaRPr lang="en-US" sz="2600">
              <a:latin typeface="Aptos Display"/>
            </a:endParaRPr>
          </a:p>
        </p:txBody>
      </p:sp>
      <p:sp>
        <p:nvSpPr>
          <p:cNvPr id="325" name="TextBox 17"/>
          <p:cNvSpPr txBox="1"/>
          <p:nvPr/>
        </p:nvSpPr>
        <p:spPr>
          <a:xfrm>
            <a:off x="512568" y="2348046"/>
            <a:ext cx="3536929" cy="3053817"/>
          </a:xfrm>
          <a:prstGeom prst="rect">
            <a:avLst/>
          </a:prstGeom>
          <a:solidFill>
            <a:schemeClr val="tx1"/>
          </a:solidFill>
          <a:ln w="12700">
            <a:solidFill>
              <a:schemeClr val="tx1"/>
            </a:solidFill>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4290" tIns="34290" rIns="34290" bIns="34290" anchor="t">
            <a:normAutofit/>
          </a:bodyPr>
          <a:lstStyle/>
          <a:p>
            <a:pPr algn="ctr">
              <a:spcBef>
                <a:spcPts val="400"/>
              </a:spcBef>
              <a:buClr>
                <a:schemeClr val="accent1"/>
              </a:buClr>
              <a:buSzPct val="115000"/>
              <a:defRPr sz="1300">
                <a:solidFill>
                  <a:srgbClr val="262626"/>
                </a:solidFill>
                <a:latin typeface="Comic Sans MS"/>
                <a:ea typeface="Comic Sans MS"/>
                <a:cs typeface="Comic Sans MS"/>
                <a:sym typeface="Comic Sans MS"/>
              </a:defRPr>
            </a:pPr>
            <a:r>
              <a:rPr sz="1600">
                <a:latin typeface="Aptos Display"/>
              </a:rPr>
              <a:t>My name is </a:t>
            </a:r>
            <a:r>
              <a:rPr lang="en-GB" sz="1600">
                <a:latin typeface="Aptos Display"/>
              </a:rPr>
              <a:t>Miss Walmsley, and I am the school SENCO, working alongside </a:t>
            </a:r>
            <a:r>
              <a:rPr sz="1600">
                <a:latin typeface="Aptos Display"/>
              </a:rPr>
              <a:t>Mrs</a:t>
            </a:r>
            <a:r>
              <a:rPr lang="en-US" sz="1600">
                <a:latin typeface="Aptos Display"/>
              </a:rPr>
              <a:t>.</a:t>
            </a:r>
            <a:r>
              <a:rPr sz="1600">
                <a:latin typeface="Aptos Display"/>
              </a:rPr>
              <a:t> Openshaw</a:t>
            </a:r>
            <a:r>
              <a:rPr lang="en-US" sz="1600">
                <a:latin typeface="Aptos Display"/>
              </a:rPr>
              <a:t>, </a:t>
            </a:r>
            <a:r>
              <a:rPr lang="en-GB" sz="1600">
                <a:latin typeface="Aptos Display"/>
              </a:rPr>
              <a:t>we are  </a:t>
            </a:r>
            <a:r>
              <a:rPr sz="1600">
                <a:latin typeface="Aptos Display"/>
              </a:rPr>
              <a:t>the SENCO </a:t>
            </a:r>
            <a:r>
              <a:rPr lang="en-GB" sz="1600">
                <a:latin typeface="Aptos Display"/>
              </a:rPr>
              <a:t>team </a:t>
            </a:r>
            <a:r>
              <a:rPr sz="1600">
                <a:latin typeface="Aptos Display"/>
              </a:rPr>
              <a:t>at St Mary’s where your son/daughter attends.</a:t>
            </a:r>
            <a:endParaRPr lang="en-US" sz="1600">
              <a:latin typeface="Aptos Display"/>
            </a:endParaRPr>
          </a:p>
          <a:p>
            <a:pPr algn="ctr">
              <a:spcBef>
                <a:spcPts val="400"/>
              </a:spcBef>
              <a:buClr>
                <a:schemeClr val="accent1"/>
              </a:buClr>
              <a:buSzPct val="115000"/>
              <a:defRPr sz="1300">
                <a:solidFill>
                  <a:srgbClr val="262626"/>
                </a:solidFill>
                <a:latin typeface="Comic Sans MS"/>
                <a:ea typeface="Comic Sans MS"/>
                <a:cs typeface="Comic Sans MS"/>
                <a:sym typeface="Comic Sans MS"/>
              </a:defRPr>
            </a:pPr>
            <a:r>
              <a:rPr lang="en-GB" sz="1600">
                <a:latin typeface="Aptos Display"/>
              </a:rPr>
              <a:t>You can</a:t>
            </a:r>
            <a:r>
              <a:rPr sz="1600">
                <a:latin typeface="Aptos Display"/>
              </a:rPr>
              <a:t> email  me during school hours  with any issues concerning your child</a:t>
            </a:r>
            <a:r>
              <a:rPr lang="en-GB" sz="1600">
                <a:latin typeface="Aptos Display"/>
              </a:rPr>
              <a:t> at:</a:t>
            </a:r>
            <a:endParaRPr sz="1600">
              <a:latin typeface="Aptos Display"/>
            </a:endParaRPr>
          </a:p>
          <a:p>
            <a:pPr algn="ctr">
              <a:spcBef>
                <a:spcPts val="400"/>
              </a:spcBef>
              <a:defRPr sz="1300">
                <a:solidFill>
                  <a:srgbClr val="7030A0"/>
                </a:solidFill>
                <a:latin typeface="Comic Sans MS"/>
                <a:ea typeface="Comic Sans MS"/>
                <a:cs typeface="Comic Sans MS"/>
                <a:sym typeface="Comic Sans MS"/>
              </a:defRPr>
            </a:pPr>
            <a:endParaRPr lang="en-GB" sz="1600">
              <a:solidFill>
                <a:srgbClr val="262626"/>
              </a:solidFill>
              <a:latin typeface="Aptos Display"/>
            </a:endParaRPr>
          </a:p>
          <a:p>
            <a:pPr algn="ctr">
              <a:spcBef>
                <a:spcPts val="400"/>
              </a:spcBef>
              <a:defRPr sz="1300">
                <a:solidFill>
                  <a:srgbClr val="7030A0"/>
                </a:solidFill>
                <a:latin typeface="Comic Sans MS"/>
                <a:ea typeface="Comic Sans MS"/>
                <a:cs typeface="Comic Sans MS"/>
                <a:sym typeface="Comic Sans MS"/>
              </a:defRPr>
            </a:pPr>
            <a:r>
              <a:rPr lang="en-GB" sz="1600">
                <a:latin typeface="Aptos Display"/>
              </a:rPr>
              <a:t>Office@stmarysradcliffe.stoccart.org.uk</a:t>
            </a:r>
          </a:p>
          <a:p>
            <a:pPr algn="ctr">
              <a:spcBef>
                <a:spcPts val="400"/>
              </a:spcBef>
              <a:buClr>
                <a:schemeClr val="accent1"/>
              </a:buClr>
              <a:buSzPct val="115000"/>
              <a:defRPr sz="1300">
                <a:solidFill>
                  <a:srgbClr val="7030A0"/>
                </a:solidFill>
                <a:latin typeface="Comic Sans MS"/>
                <a:ea typeface="Comic Sans MS"/>
                <a:cs typeface="Comic Sans MS"/>
                <a:sym typeface="Comic Sans MS"/>
              </a:defRPr>
            </a:pPr>
            <a:r>
              <a:rPr sz="1600">
                <a:solidFill>
                  <a:schemeClr val="tx1"/>
                </a:solidFill>
                <a:latin typeface="Aptos Display"/>
              </a:rPr>
              <a:t>Or ring the school on  0161 723 4210</a:t>
            </a:r>
          </a:p>
          <a:p>
            <a:pPr algn="ctr">
              <a:spcBef>
                <a:spcPts val="400"/>
              </a:spcBef>
              <a:buClr>
                <a:schemeClr val="accent1"/>
              </a:buClr>
              <a:buSzPct val="115000"/>
              <a:defRPr sz="1300">
                <a:solidFill>
                  <a:srgbClr val="262626"/>
                </a:solidFill>
                <a:latin typeface="Comic Sans MS"/>
                <a:ea typeface="Comic Sans MS"/>
                <a:cs typeface="Comic Sans MS"/>
                <a:sym typeface="Comic Sans MS"/>
              </a:defRPr>
            </a:pPr>
            <a:r>
              <a:rPr sz="1600">
                <a:latin typeface="Aptos Display"/>
              </a:rPr>
              <a:t>The SEN Governor is </a:t>
            </a:r>
            <a:r>
              <a:rPr lang="en-US" sz="1600" b="1">
                <a:solidFill>
                  <a:srgbClr val="FF0000"/>
                </a:solidFill>
                <a:latin typeface="Aptos Display"/>
              </a:rPr>
              <a:t>…............</a:t>
            </a:r>
            <a:endParaRPr sz="1600">
              <a:solidFill>
                <a:srgbClr val="FF0000"/>
              </a:solidFill>
              <a:latin typeface="Aptos Display"/>
            </a:endParaRPr>
          </a:p>
        </p:txBody>
      </p:sp>
      <p:pic>
        <p:nvPicPr>
          <p:cNvPr id="2" name="Picture 1" descr="A person wearing glasses and a purple shirt&#10;&#10;Description automatically generated">
            <a:extLst>
              <a:ext uri="{FF2B5EF4-FFF2-40B4-BE49-F238E27FC236}">
                <a16:creationId xmlns:a16="http://schemas.microsoft.com/office/drawing/2014/main" id="{5FDF02AF-6C7D-C8B7-95DD-0D1D50031D17}"/>
              </a:ext>
            </a:extLst>
          </p:cNvPr>
          <p:cNvPicPr>
            <a:picLocks noChangeAspect="1"/>
          </p:cNvPicPr>
          <p:nvPr/>
        </p:nvPicPr>
        <p:blipFill>
          <a:blip r:embed="rId2"/>
          <a:srcRect r="741" b="3429"/>
          <a:stretch/>
        </p:blipFill>
        <p:spPr>
          <a:xfrm>
            <a:off x="6943610" y="2871329"/>
            <a:ext cx="1853072" cy="2327204"/>
          </a:xfrm>
          <a:prstGeom prst="rect">
            <a:avLst/>
          </a:prstGeom>
          <a:ln>
            <a:solidFill>
              <a:schemeClr val="tx1"/>
            </a:solidFill>
          </a:ln>
        </p:spPr>
      </p:pic>
      <p:pic>
        <p:nvPicPr>
          <p:cNvPr id="3" name="Picture 2" descr="A person smiling at camera&#10;&#10;Description automatically generated">
            <a:extLst>
              <a:ext uri="{FF2B5EF4-FFF2-40B4-BE49-F238E27FC236}">
                <a16:creationId xmlns:a16="http://schemas.microsoft.com/office/drawing/2014/main" id="{5B01F2ED-6298-FBD8-FE87-81FA8A0B56EB}"/>
              </a:ext>
            </a:extLst>
          </p:cNvPr>
          <p:cNvPicPr>
            <a:picLocks noChangeAspect="1"/>
          </p:cNvPicPr>
          <p:nvPr/>
        </p:nvPicPr>
        <p:blipFill>
          <a:blip r:embed="rId3"/>
          <a:stretch>
            <a:fillRect/>
          </a:stretch>
        </p:blipFill>
        <p:spPr>
          <a:xfrm>
            <a:off x="4345637" y="2068876"/>
            <a:ext cx="1802291" cy="2293345"/>
          </a:xfrm>
          <a:prstGeom prst="rect">
            <a:avLst/>
          </a:prstGeom>
          <a:ln>
            <a:solidFill>
              <a:schemeClr val="tx1"/>
            </a:solidFill>
          </a:ln>
        </p:spPr>
      </p:pic>
      <p:sp>
        <p:nvSpPr>
          <p:cNvPr id="4" name="TextBox 3">
            <a:extLst>
              <a:ext uri="{FF2B5EF4-FFF2-40B4-BE49-F238E27FC236}">
                <a16:creationId xmlns:a16="http://schemas.microsoft.com/office/drawing/2014/main" id="{8A0BB6D3-0084-18CB-9DD3-6CC10E5D8CED}"/>
              </a:ext>
            </a:extLst>
          </p:cNvPr>
          <p:cNvSpPr txBox="1"/>
          <p:nvPr/>
        </p:nvSpPr>
        <p:spPr>
          <a:xfrm>
            <a:off x="4392976" y="4461831"/>
            <a:ext cx="17902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tx1"/>
                </a:solidFill>
                <a:latin typeface="Arial Nova"/>
              </a:rPr>
              <a:t>Miss Walmsley</a:t>
            </a:r>
          </a:p>
        </p:txBody>
      </p:sp>
      <p:sp>
        <p:nvSpPr>
          <p:cNvPr id="5" name="TextBox 4">
            <a:extLst>
              <a:ext uri="{FF2B5EF4-FFF2-40B4-BE49-F238E27FC236}">
                <a16:creationId xmlns:a16="http://schemas.microsoft.com/office/drawing/2014/main" id="{0951143A-D2D3-3A90-95E0-FC064E6327CA}"/>
              </a:ext>
            </a:extLst>
          </p:cNvPr>
          <p:cNvSpPr txBox="1"/>
          <p:nvPr/>
        </p:nvSpPr>
        <p:spPr>
          <a:xfrm>
            <a:off x="7009481" y="5398264"/>
            <a:ext cx="17902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solidFill>
                  <a:schemeClr val="tx1"/>
                </a:solidFill>
                <a:latin typeface="Arial Nova"/>
              </a:rPr>
              <a:t>Mrs</a:t>
            </a:r>
            <a:r>
              <a:rPr lang="en-US">
                <a:solidFill>
                  <a:schemeClr val="tx1"/>
                </a:solidFill>
                <a:latin typeface="Arial Nova"/>
              </a:rPr>
              <a:t> Openshaw</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1.What kinds of SEN does St Mary’s provide for?"/>
          <p:cNvSpPr txBox="1">
            <a:spLocks noGrp="1"/>
          </p:cNvSpPr>
          <p:nvPr>
            <p:ph type="title"/>
          </p:nvPr>
        </p:nvSpPr>
        <p:spPr>
          <a:xfrm>
            <a:off x="-4280" y="-403136"/>
            <a:ext cx="7632371" cy="1923197"/>
          </a:xfrm>
          <a:prstGeom prst="rect">
            <a:avLst/>
          </a:prstGeom>
        </p:spPr>
        <p:txBody>
          <a:bodyPr lIns="45719" tIns="45720" rIns="45719" bIns="45720" anchor="ctr">
            <a:normAutofit/>
          </a:bodyPr>
          <a:lstStyle/>
          <a:p>
            <a:pPr defTabSz="224027">
              <a:defRPr sz="1960">
                <a:latin typeface="Comic Sans MS"/>
                <a:ea typeface="Comic Sans MS"/>
                <a:cs typeface="Comic Sans MS"/>
                <a:sym typeface="Comic Sans MS"/>
              </a:defRPr>
            </a:pPr>
            <a:endParaRPr lang="en-US" sz="1950">
              <a:latin typeface="Aptos Display"/>
            </a:endParaRPr>
          </a:p>
          <a:p>
            <a:pPr defTabSz="224027">
              <a:defRPr sz="1960">
                <a:latin typeface="Comic Sans MS"/>
                <a:ea typeface="Comic Sans MS"/>
                <a:cs typeface="Comic Sans MS"/>
                <a:sym typeface="Comic Sans MS"/>
              </a:defRPr>
            </a:pPr>
            <a:endParaRPr sz="1950">
              <a:latin typeface="Aptos Display"/>
            </a:endParaRPr>
          </a:p>
          <a:p>
            <a:pPr defTabSz="224027">
              <a:defRPr sz="2352">
                <a:latin typeface="Comic Sans MS"/>
                <a:ea typeface="Comic Sans MS"/>
                <a:cs typeface="Comic Sans MS"/>
                <a:sym typeface="Comic Sans MS"/>
              </a:defRPr>
            </a:pPr>
            <a:r>
              <a:rPr sz="2350" b="1">
                <a:latin typeface="Aptos Display"/>
              </a:rPr>
              <a:t>1.What kinds of SEN does St Mary’s provide for?</a:t>
            </a:r>
            <a:r>
              <a:rPr sz="2350">
                <a:latin typeface="Aptos Display"/>
              </a:rPr>
              <a:t> </a:t>
            </a:r>
          </a:p>
        </p:txBody>
      </p:sp>
      <p:sp>
        <p:nvSpPr>
          <p:cNvPr id="328" name="Kinds of Special Educational Needs that are provided for at St Marys School…"/>
          <p:cNvSpPr txBox="1">
            <a:spLocks noGrp="1"/>
          </p:cNvSpPr>
          <p:nvPr>
            <p:ph idx="1"/>
          </p:nvPr>
        </p:nvSpPr>
        <p:spPr>
          <a:xfrm>
            <a:off x="298626" y="1603583"/>
            <a:ext cx="4827905" cy="3840335"/>
          </a:xfrm>
          <a:prstGeom prst="rect">
            <a:avLst/>
          </a:prstGeom>
          <a:solidFill>
            <a:schemeClr val="tx1"/>
          </a:solidFill>
        </p:spPr>
        <p:txBody>
          <a:bodyPr lIns="45719" tIns="45720" rIns="45719" bIns="45720" anchor="t">
            <a:normAutofit/>
          </a:bodyPr>
          <a:lstStyle/>
          <a:p>
            <a:pPr marL="0" indent="0" defTabSz="352043">
              <a:lnSpc>
                <a:spcPct val="120000"/>
              </a:lnSpc>
              <a:spcBef>
                <a:spcPts val="400"/>
              </a:spcBef>
              <a:buClrTx/>
              <a:buSzTx/>
              <a:buFontTx/>
              <a:buNone/>
              <a:defRPr sz="1540">
                <a:solidFill>
                  <a:srgbClr val="000000"/>
                </a:solidFill>
                <a:latin typeface="Comic Sans MS"/>
                <a:ea typeface="Comic Sans MS"/>
                <a:cs typeface="Comic Sans MS"/>
                <a:sym typeface="Comic Sans MS"/>
              </a:defRPr>
            </a:pPr>
            <a:r>
              <a:rPr sz="1800">
                <a:latin typeface="Aptos Display"/>
              </a:rPr>
              <a:t>We provide for a wide range of needs, which include:</a:t>
            </a:r>
            <a:endParaRPr lang="en-US" sz="1800">
              <a:latin typeface="Aptos Display"/>
            </a:endParaRPr>
          </a:p>
          <a:p>
            <a:pPr marL="154305" indent="-154305" defTabSz="352043">
              <a:lnSpc>
                <a:spcPct val="120000"/>
              </a:lnSpc>
              <a:spcBef>
                <a:spcPts val="400"/>
              </a:spcBef>
              <a:buClrTx/>
              <a:buSzPct val="100000"/>
              <a:buFontTx/>
              <a:defRPr sz="1540">
                <a:solidFill>
                  <a:srgbClr val="000000"/>
                </a:solidFill>
                <a:latin typeface="Comic Sans MS"/>
                <a:ea typeface="Comic Sans MS"/>
                <a:cs typeface="Comic Sans MS"/>
                <a:sym typeface="Comic Sans MS"/>
              </a:defRPr>
            </a:pPr>
            <a:r>
              <a:rPr sz="1800">
                <a:latin typeface="Aptos Display"/>
              </a:rPr>
              <a:t>Cognition and Learning difficulties. </a:t>
            </a:r>
          </a:p>
          <a:p>
            <a:pPr marL="154305" indent="-154305" defTabSz="352043">
              <a:lnSpc>
                <a:spcPct val="120000"/>
              </a:lnSpc>
              <a:spcBef>
                <a:spcPts val="400"/>
              </a:spcBef>
              <a:buClrTx/>
              <a:buSzPct val="100000"/>
              <a:buFontTx/>
              <a:defRPr sz="1540">
                <a:solidFill>
                  <a:srgbClr val="000000"/>
                </a:solidFill>
                <a:latin typeface="Comic Sans MS"/>
                <a:ea typeface="Comic Sans MS"/>
                <a:cs typeface="Comic Sans MS"/>
                <a:sym typeface="Comic Sans MS"/>
              </a:defRPr>
            </a:pPr>
            <a:r>
              <a:rPr sz="1800">
                <a:latin typeface="Aptos Display"/>
              </a:rPr>
              <a:t>Sensory, Medical and Physical needs.</a:t>
            </a:r>
          </a:p>
          <a:p>
            <a:pPr marL="154305" indent="-154305" defTabSz="352043">
              <a:lnSpc>
                <a:spcPct val="120000"/>
              </a:lnSpc>
              <a:spcBef>
                <a:spcPts val="400"/>
              </a:spcBef>
              <a:buClrTx/>
              <a:buSzPct val="100000"/>
              <a:buFontTx/>
              <a:defRPr sz="1540">
                <a:solidFill>
                  <a:srgbClr val="000000"/>
                </a:solidFill>
                <a:latin typeface="Comic Sans MS"/>
                <a:ea typeface="Comic Sans MS"/>
                <a:cs typeface="Comic Sans MS"/>
                <a:sym typeface="Comic Sans MS"/>
              </a:defRPr>
            </a:pPr>
            <a:r>
              <a:rPr sz="1800">
                <a:latin typeface="Aptos Display"/>
              </a:rPr>
              <a:t>Communication and Interaction - which includes speech and language difficulties or social communication difficulties across the autistic spectrum.</a:t>
            </a:r>
          </a:p>
          <a:p>
            <a:pPr marL="154305" indent="-154305" defTabSz="352043">
              <a:lnSpc>
                <a:spcPct val="120000"/>
              </a:lnSpc>
              <a:spcBef>
                <a:spcPts val="400"/>
              </a:spcBef>
              <a:buClrTx/>
              <a:buSzPct val="100000"/>
              <a:buFontTx/>
              <a:defRPr sz="1540">
                <a:solidFill>
                  <a:srgbClr val="000000"/>
                </a:solidFill>
                <a:latin typeface="Comic Sans MS"/>
                <a:ea typeface="Comic Sans MS"/>
                <a:cs typeface="Comic Sans MS"/>
                <a:sym typeface="Comic Sans MS"/>
              </a:defRPr>
            </a:pPr>
            <a:r>
              <a:rPr sz="1800">
                <a:latin typeface="Aptos Display"/>
              </a:rPr>
              <a:t>Social and Emotional Mental Health needs.</a:t>
            </a:r>
          </a:p>
        </p:txBody>
      </p:sp>
      <p:pic>
        <p:nvPicPr>
          <p:cNvPr id="2" name="Picture 1" descr="A group of children playing with a toy car&#10;&#10;Description automatically generated">
            <a:extLst>
              <a:ext uri="{FF2B5EF4-FFF2-40B4-BE49-F238E27FC236}">
                <a16:creationId xmlns:a16="http://schemas.microsoft.com/office/drawing/2014/main" id="{9CFD95C7-88DB-1819-4D55-04BA970F3F54}"/>
              </a:ext>
            </a:extLst>
          </p:cNvPr>
          <p:cNvPicPr>
            <a:picLocks noChangeAspect="1"/>
          </p:cNvPicPr>
          <p:nvPr/>
        </p:nvPicPr>
        <p:blipFill>
          <a:blip r:embed="rId2"/>
          <a:stretch>
            <a:fillRect/>
          </a:stretch>
        </p:blipFill>
        <p:spPr>
          <a:xfrm>
            <a:off x="5768821" y="2511903"/>
            <a:ext cx="2839368" cy="274308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2.What are our policies for identification and assessment of pupils with SEN?"/>
          <p:cNvSpPr txBox="1">
            <a:spLocks noGrp="1"/>
          </p:cNvSpPr>
          <p:nvPr>
            <p:ph type="title"/>
          </p:nvPr>
        </p:nvSpPr>
        <p:spPr>
          <a:xfrm>
            <a:off x="195549" y="127613"/>
            <a:ext cx="7772400" cy="1456267"/>
          </a:xfrm>
          <a:prstGeom prst="rect">
            <a:avLst/>
          </a:prstGeom>
        </p:spPr>
        <p:txBody>
          <a:bodyPr lIns="45719" tIns="45720" rIns="45719" bIns="45720" anchor="ctr">
            <a:normAutofit/>
          </a:bodyPr>
          <a:lstStyle/>
          <a:p>
            <a:pPr defTabSz="370331">
              <a:defRPr sz="2592" b="1">
                <a:latin typeface="Comic Sans MS"/>
                <a:ea typeface="Comic Sans MS"/>
                <a:cs typeface="Comic Sans MS"/>
                <a:sym typeface="Comic Sans MS"/>
              </a:defRPr>
            </a:pPr>
            <a:r>
              <a:rPr lang="en-US" sz="2300">
                <a:latin typeface="Aptos Display"/>
              </a:rPr>
              <a:t>2.What are our policies for identification and assessment of pupils with SEN? </a:t>
            </a:r>
          </a:p>
        </p:txBody>
      </p:sp>
      <p:sp>
        <p:nvSpPr>
          <p:cNvPr id="333" name="Information about the school’s Policies for identification and assessment of pupils with SEN…"/>
          <p:cNvSpPr txBox="1">
            <a:spLocks noGrp="1"/>
          </p:cNvSpPr>
          <p:nvPr>
            <p:ph idx="1"/>
          </p:nvPr>
        </p:nvSpPr>
        <p:spPr>
          <a:xfrm>
            <a:off x="1008168" y="2063231"/>
            <a:ext cx="7358807" cy="3605273"/>
          </a:xfrm>
          <a:prstGeom prst="rect">
            <a:avLst/>
          </a:prstGeom>
          <a:solidFill>
            <a:schemeClr val="tx1"/>
          </a:solidFill>
        </p:spPr>
        <p:txBody>
          <a:bodyPr lIns="45719" tIns="45720" rIns="45719" bIns="45720" anchor="t">
            <a:normAutofit fontScale="92500" lnSpcReduction="20000"/>
          </a:bodyPr>
          <a:lstStyle/>
          <a:p>
            <a:pPr marL="0" indent="0" algn="ctr" defTabSz="196596">
              <a:spcBef>
                <a:spcPts val="200"/>
              </a:spcBef>
              <a:buClrTx/>
              <a:buSzTx/>
              <a:buFontTx/>
              <a:buNone/>
              <a:defRPr sz="1290" u="sng">
                <a:solidFill>
                  <a:srgbClr val="000000"/>
                </a:solidFill>
                <a:latin typeface="Comic Sans MS"/>
                <a:ea typeface="Comic Sans MS"/>
                <a:cs typeface="Comic Sans MS"/>
                <a:sym typeface="Comic Sans MS"/>
              </a:defRPr>
            </a:pPr>
            <a:r>
              <a:rPr lang="en-US" sz="1250" dirty="0">
                <a:latin typeface="Aptos Display"/>
              </a:rPr>
              <a:t>School uses a number of methods to identify and assess pupils with SEN. The identification process can be triggered through a variety of concerns</a:t>
            </a:r>
          </a:p>
          <a:p>
            <a:pPr marL="0" indent="0" algn="ctr" defTabSz="196596">
              <a:spcBef>
                <a:spcPts val="200"/>
              </a:spcBef>
              <a:buClrTx/>
              <a:buSzTx/>
              <a:buFontTx/>
              <a:buNone/>
              <a:defRPr sz="1290" u="sng">
                <a:solidFill>
                  <a:srgbClr val="000000"/>
                </a:solidFill>
                <a:latin typeface="Comic Sans MS"/>
                <a:ea typeface="Comic Sans MS"/>
                <a:cs typeface="Comic Sans MS"/>
                <a:sym typeface="Comic Sans MS"/>
              </a:defRPr>
            </a:pPr>
            <a:endParaRPr lang="en-US" sz="1250">
              <a:latin typeface="Aptos Display"/>
            </a:endParaRPr>
          </a:p>
          <a:p>
            <a:pPr marL="85725" indent="-85725" defTabSz="196596">
              <a:spcBef>
                <a:spcPts val="200"/>
              </a:spcBef>
              <a:buClrTx/>
              <a:buSzPct val="100000"/>
              <a:buFontTx/>
              <a:defRPr sz="1290">
                <a:solidFill>
                  <a:srgbClr val="000000"/>
                </a:solidFill>
                <a:latin typeface="Comic Sans MS"/>
                <a:ea typeface="Comic Sans MS"/>
                <a:cs typeface="Comic Sans MS"/>
                <a:sym typeface="Comic Sans MS"/>
              </a:defRPr>
            </a:pPr>
            <a:r>
              <a:rPr lang="en-US" sz="1250" dirty="0">
                <a:latin typeface="Aptos Display"/>
              </a:rPr>
              <a:t>Information being passed from parents via our 'Open Door' Policy.</a:t>
            </a:r>
          </a:p>
          <a:p>
            <a:pPr marL="85725" indent="-85725" defTabSz="196596">
              <a:spcBef>
                <a:spcPts val="200"/>
              </a:spcBef>
              <a:buClrTx/>
              <a:buSzPct val="100000"/>
              <a:buFontTx/>
              <a:defRPr sz="1290">
                <a:solidFill>
                  <a:srgbClr val="000000"/>
                </a:solidFill>
                <a:latin typeface="Comic Sans MS"/>
                <a:ea typeface="Comic Sans MS"/>
                <a:cs typeface="Comic Sans MS"/>
                <a:sym typeface="Comic Sans MS"/>
              </a:defRPr>
            </a:pPr>
            <a:endParaRPr lang="en-US" sz="1250">
              <a:latin typeface="Aptos Display"/>
            </a:endParaRPr>
          </a:p>
          <a:p>
            <a:pPr marL="85725" indent="-85725" defTabSz="196596">
              <a:spcBef>
                <a:spcPts val="200"/>
              </a:spcBef>
              <a:buClrTx/>
              <a:buSzPct val="100000"/>
              <a:buFontTx/>
              <a:defRPr sz="1290">
                <a:solidFill>
                  <a:srgbClr val="000000"/>
                </a:solidFill>
                <a:latin typeface="Comic Sans MS"/>
                <a:ea typeface="Comic Sans MS"/>
                <a:cs typeface="Comic Sans MS"/>
                <a:sym typeface="Comic Sans MS"/>
              </a:defRPr>
            </a:pPr>
            <a:r>
              <a:rPr lang="en-US" sz="1250" dirty="0">
                <a:latin typeface="Aptos Display"/>
              </a:rPr>
              <a:t>Class teacher’s concerns - if a class teacher has a concern, then they will liaise with parents and begin the 'Notice, check and Try' procedure. Within this Class Teachers will observe for patterns and at different times of the day. They will also gather a school wide overview of the child by speaking to TAs, welfare staff etc. Parent and child views will also be included.</a:t>
            </a:r>
          </a:p>
          <a:p>
            <a:pPr marL="85725" indent="-85725" defTabSz="196596">
              <a:spcBef>
                <a:spcPts val="200"/>
              </a:spcBef>
              <a:buClrTx/>
              <a:buFontTx/>
              <a:defRPr sz="1290">
                <a:solidFill>
                  <a:srgbClr val="000000"/>
                </a:solidFill>
                <a:latin typeface="Comic Sans MS"/>
                <a:ea typeface="Comic Sans MS"/>
                <a:cs typeface="Comic Sans MS"/>
                <a:sym typeface="Comic Sans MS"/>
              </a:defRPr>
            </a:pPr>
            <a:r>
              <a:rPr lang="en-US" sz="1250" dirty="0">
                <a:latin typeface="Aptos Display"/>
              </a:rPr>
              <a:t>Assessments and provision will also be tried from the 'Graduate approach toolkit.' </a:t>
            </a:r>
            <a:r>
              <a:rPr lang="en-US" sz="1250" dirty="0">
                <a:latin typeface="Aptos Display"/>
                <a:hlinkClick r:id="rId2"/>
              </a:rPr>
              <a:t>www.bury.gov.uk/schools-and-learning/send-grduated-approach-toolkit</a:t>
            </a:r>
            <a:r>
              <a:rPr lang="en-US" sz="1250" dirty="0">
                <a:latin typeface="Aptos Display"/>
              </a:rPr>
              <a:t> </a:t>
            </a:r>
          </a:p>
          <a:p>
            <a:pPr marL="85725" indent="-85725" defTabSz="196596">
              <a:spcBef>
                <a:spcPts val="200"/>
              </a:spcBef>
              <a:buClrTx/>
              <a:buFontTx/>
              <a:defRPr sz="1290">
                <a:solidFill>
                  <a:srgbClr val="000000"/>
                </a:solidFill>
                <a:latin typeface="Comic Sans MS"/>
                <a:ea typeface="Comic Sans MS"/>
                <a:cs typeface="Comic Sans MS"/>
                <a:sym typeface="Comic Sans MS"/>
              </a:defRPr>
            </a:pPr>
            <a:r>
              <a:rPr lang="en-US" sz="1250" dirty="0">
                <a:latin typeface="Aptos Display"/>
              </a:rPr>
              <a:t>Finally, a review will be held  at least every half term to see how effective the provision has been and what the next steps will be, which may include referrals to outside agencies. (Including CAMHS) </a:t>
            </a:r>
          </a:p>
          <a:p>
            <a:pPr marL="85725" indent="-85725" defTabSz="196596">
              <a:spcBef>
                <a:spcPts val="200"/>
              </a:spcBef>
              <a:buClrTx/>
              <a:buFontTx/>
              <a:defRPr sz="1290">
                <a:solidFill>
                  <a:srgbClr val="000000"/>
                </a:solidFill>
                <a:latin typeface="Comic Sans MS"/>
                <a:ea typeface="Comic Sans MS"/>
                <a:cs typeface="Comic Sans MS"/>
                <a:sym typeface="Comic Sans MS"/>
              </a:defRPr>
            </a:pPr>
            <a:r>
              <a:rPr lang="en-US" sz="1250" dirty="0">
                <a:latin typeface="Aptos Display"/>
              </a:rPr>
              <a:t>At St Mary’s, teachers follow a regular cycle of assessment , using  academic </a:t>
            </a:r>
            <a:r>
              <a:rPr lang="en-US" sz="1250" dirty="0" err="1">
                <a:latin typeface="Aptos Display"/>
              </a:rPr>
              <a:t>assesments</a:t>
            </a:r>
            <a:r>
              <a:rPr lang="en-US" sz="1250" dirty="0">
                <a:latin typeface="Aptos Display"/>
              </a:rPr>
              <a:t> </a:t>
            </a:r>
            <a:r>
              <a:rPr lang="en-US" sz="1250" dirty="0" err="1">
                <a:latin typeface="Aptos Display"/>
              </a:rPr>
              <a:t>icluding</a:t>
            </a:r>
            <a:r>
              <a:rPr lang="en-US" sz="1250" dirty="0">
                <a:latin typeface="Aptos Display"/>
              </a:rPr>
              <a:t> </a:t>
            </a:r>
            <a:r>
              <a:rPr lang="en-US" sz="1250" dirty="0" err="1">
                <a:latin typeface="Aptos Display"/>
              </a:rPr>
              <a:t>maths</a:t>
            </a:r>
            <a:r>
              <a:rPr lang="en-US" sz="1250" dirty="0">
                <a:latin typeface="Aptos Display"/>
              </a:rPr>
              <a:t>, reading and SPAG, PIVATS and teacher assessments, as well as through everyday classroom observations.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l="-3000" r="-3000"/>
          </a:stretch>
        </a:blipFill>
        <a:effectLst/>
      </p:bgPr>
    </p:bg>
    <p:spTree>
      <p:nvGrpSpPr>
        <p:cNvPr id="1" name=""/>
        <p:cNvGrpSpPr/>
        <p:nvPr/>
      </p:nvGrpSpPr>
      <p:grpSpPr>
        <a:xfrm>
          <a:off x="0" y="0"/>
          <a:ext cx="0" cy="0"/>
          <a:chOff x="0" y="0"/>
          <a:chExt cx="0" cy="0"/>
        </a:xfrm>
      </p:grpSpPr>
      <p:pic>
        <p:nvPicPr>
          <p:cNvPr id="356" name="Picture 355">
            <a:extLst>
              <a:ext uri="{FF2B5EF4-FFF2-40B4-BE49-F238E27FC236}">
                <a16:creationId xmlns:a16="http://schemas.microsoft.com/office/drawing/2014/main" id="{42476583-CC33-45CE-B51B-215B5673CD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sp>
        <p:nvSpPr>
          <p:cNvPr id="357" name="Rectangle 356">
            <a:extLst>
              <a:ext uri="{FF2B5EF4-FFF2-40B4-BE49-F238E27FC236}">
                <a16:creationId xmlns:a16="http://schemas.microsoft.com/office/drawing/2014/main" id="{6A166780-9337-4437-95D3-5EA9D55AAA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58" name="Rectangle 357">
            <a:extLst>
              <a:ext uri="{FF2B5EF4-FFF2-40B4-BE49-F238E27FC236}">
                <a16:creationId xmlns:a16="http://schemas.microsoft.com/office/drawing/2014/main" id="{EB3D0F40-BF1F-4120-945D-90C5AAD6E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3490721" cy="6856214"/>
          </a:xfrm>
          <a:prstGeom prst="rect">
            <a:avLst/>
          </a:prstGeom>
          <a:blipFill dpi="0" rotWithShape="1">
            <a:blip r:embed="rId4"/>
            <a:srcRect/>
            <a:tile tx="0" ty="0" sx="100000" sy="100000" flip="none" algn="tl"/>
          </a:blipFill>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pic>
        <p:nvPicPr>
          <p:cNvPr id="359" name="Picture 358">
            <a:extLst>
              <a:ext uri="{FF2B5EF4-FFF2-40B4-BE49-F238E27FC236}">
                <a16:creationId xmlns:a16="http://schemas.microsoft.com/office/drawing/2014/main" id="{15640A69-3748-450C-8DDB-B2051AC04BC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61893"/>
          <a:stretch/>
        </p:blipFill>
        <p:spPr>
          <a:xfrm>
            <a:off x="0" y="0"/>
            <a:ext cx="3483577" cy="6856214"/>
          </a:xfrm>
          <a:prstGeom prst="rect">
            <a:avLst/>
          </a:prstGeom>
        </p:spPr>
      </p:pic>
      <p:sp useBgFill="1">
        <p:nvSpPr>
          <p:cNvPr id="355" name="Rectangle 354">
            <a:extLst>
              <a:ext uri="{FF2B5EF4-FFF2-40B4-BE49-F238E27FC236}">
                <a16:creationId xmlns:a16="http://schemas.microsoft.com/office/drawing/2014/main" id="{66F4F323-644B-4A47-97E9-BFB73840F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8340" y="-2"/>
            <a:ext cx="5653278" cy="6856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60" name="From September 2021 school will be using a new attainment tracker called Lancashire……….. which helps teachers track steps of progress and attainment and highlights children who are making less than the expected steps of progress in any areas of learning. For pupils working considerably below expected levels their individual, smaller steps of progress can be assessed through ‘Pivots’ which give targeted statements to work towards.…">
            <a:extLst>
              <a:ext uri="{FF2B5EF4-FFF2-40B4-BE49-F238E27FC236}">
                <a16:creationId xmlns:a16="http://schemas.microsoft.com/office/drawing/2014/main" id="{FD5BFD76-79CD-B5A2-FD03-DACA7B4155FC}"/>
              </a:ext>
            </a:extLst>
          </p:cNvPr>
          <p:cNvGraphicFramePr/>
          <p:nvPr>
            <p:extLst>
              <p:ext uri="{D42A27DB-BD31-4B8C-83A1-F6EECF244321}">
                <p14:modId xmlns:p14="http://schemas.microsoft.com/office/powerpoint/2010/main" val="1872327176"/>
              </p:ext>
            </p:extLst>
          </p:nvPr>
        </p:nvGraphicFramePr>
        <p:xfrm>
          <a:off x="657863" y="818443"/>
          <a:ext cx="8394559" cy="604643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40" name="2.Information about the school’s Policies for identification and assessment of pupils with SEN"/>
          <p:cNvSpPr txBox="1">
            <a:spLocks noGrp="1"/>
          </p:cNvSpPr>
          <p:nvPr>
            <p:ph type="title"/>
          </p:nvPr>
        </p:nvSpPr>
        <p:spPr>
          <a:xfrm>
            <a:off x="114988" y="-3775"/>
            <a:ext cx="10156600" cy="932864"/>
          </a:xfrm>
          <a:prstGeom prst="rect">
            <a:avLst/>
          </a:prstGeom>
        </p:spPr>
        <p:txBody>
          <a:bodyPr vert="horz" lIns="91440" tIns="45720" rIns="91440" bIns="45720" rtlCol="0" anchor="ctr">
            <a:normAutofit/>
          </a:bodyPr>
          <a:lstStyle/>
          <a:p>
            <a:pPr>
              <a:lnSpc>
                <a:spcPct val="90000"/>
              </a:lnSpc>
              <a:defRPr sz="2280">
                <a:latin typeface="Comic Sans MS"/>
                <a:ea typeface="Comic Sans MS"/>
                <a:cs typeface="Comic Sans MS"/>
                <a:sym typeface="Comic Sans MS"/>
              </a:defRPr>
            </a:pPr>
            <a:r>
              <a:rPr lang="en-US" sz="1700" b="1">
                <a:solidFill>
                  <a:srgbClr val="FFFFFF"/>
                </a:solidFill>
                <a:latin typeface="Arial Nova"/>
              </a:rPr>
              <a:t>2.Information about the school’s Policies for identification and assessment of pupils with SEN</a:t>
            </a:r>
            <a:r>
              <a:rPr lang="en-US" sz="1700">
                <a:solidFill>
                  <a:srgbClr val="FFFFFF"/>
                </a:solidFill>
                <a:latin typeface="Arial Nova"/>
              </a:rPr>
              <a:t> </a:t>
            </a:r>
            <a:endParaRPr lang="en-US"/>
          </a:p>
        </p:txBody>
      </p:sp>
    </p:spTree>
  </p:cSld>
  <p:clrMapOvr>
    <a:overrideClrMapping bg1="lt1" tx1="dk1" bg2="lt2" tx2="dk2" accent1="accent1" accent2="accent2" accent3="accent3" accent4="accent4" accent5="accent5" accent6="accent6" hlink="hlink" folHlink="folHlink"/>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3. What are school’s policies for making provision for children with SEN, whether or not they have Education, Health Care plans (EHCPs)?"/>
          <p:cNvSpPr txBox="1">
            <a:spLocks noGrp="1"/>
          </p:cNvSpPr>
          <p:nvPr>
            <p:ph type="title"/>
          </p:nvPr>
        </p:nvSpPr>
        <p:spPr>
          <a:xfrm>
            <a:off x="223092" y="292866"/>
            <a:ext cx="7510749" cy="1525122"/>
          </a:xfrm>
          <a:prstGeom prst="rect">
            <a:avLst/>
          </a:prstGeom>
        </p:spPr>
        <p:txBody>
          <a:bodyPr lIns="45719" tIns="45720" rIns="45719" bIns="45720" anchor="ctr">
            <a:normAutofit/>
          </a:bodyPr>
          <a:lstStyle/>
          <a:p>
            <a:pPr defTabSz="260604">
              <a:defRPr sz="2280">
                <a:latin typeface="Comic Sans MS"/>
                <a:ea typeface="Comic Sans MS"/>
                <a:cs typeface="Comic Sans MS"/>
                <a:sym typeface="Comic Sans MS"/>
              </a:defRPr>
            </a:pPr>
            <a:r>
              <a:rPr sz="2300" b="1">
                <a:latin typeface="Aptos Display"/>
              </a:rPr>
              <a:t>3. What are school’s policies for making provision for children with SEN, whether or not they have Education, Health Care plans (EHCPs)?</a:t>
            </a:r>
            <a:endParaRPr lang="en-US" sz="2300" b="1">
              <a:latin typeface="Aptos Display"/>
            </a:endParaRPr>
          </a:p>
        </p:txBody>
      </p:sp>
      <p:sp>
        <p:nvSpPr>
          <p:cNvPr id="344" name="Evaluating the effectiveness of the provision made for pupils with SEN…"/>
          <p:cNvSpPr txBox="1">
            <a:spLocks noGrp="1"/>
          </p:cNvSpPr>
          <p:nvPr>
            <p:ph idx="1"/>
          </p:nvPr>
        </p:nvSpPr>
        <p:spPr>
          <a:prstGeom prst="rect">
            <a:avLst/>
          </a:prstGeom>
        </p:spPr>
        <p:txBody>
          <a:bodyPr lIns="45719" tIns="45720" rIns="45719" bIns="45720" anchor="t">
            <a:normAutofit lnSpcReduction="10000"/>
          </a:bodyPr>
          <a:lstStyle/>
          <a:p>
            <a:pPr marL="0" indent="0" algn="ctr" defTabSz="278892">
              <a:spcBef>
                <a:spcPts val="300"/>
              </a:spcBef>
              <a:buClrTx/>
              <a:buSzTx/>
              <a:buFontTx/>
              <a:buNone/>
              <a:defRPr sz="1525" b="1" u="sng">
                <a:latin typeface="Comic Sans MS"/>
                <a:ea typeface="Comic Sans MS"/>
                <a:cs typeface="Comic Sans MS"/>
                <a:sym typeface="Comic Sans MS"/>
              </a:defRPr>
            </a:pPr>
            <a:r>
              <a:rPr sz="1500" dirty="0">
                <a:latin typeface="Aptos Display"/>
              </a:rPr>
              <a:t>Evaluating the effectiveness of the provision made for pupils with SEN</a:t>
            </a:r>
            <a:endParaRPr lang="en-US" sz="1500" dirty="0">
              <a:latin typeface="Aptos Display"/>
            </a:endParaRPr>
          </a:p>
          <a:p>
            <a:pPr marL="109855" indent="-109855" defTabSz="278892">
              <a:lnSpc>
                <a:spcPct val="120000"/>
              </a:lnSpc>
              <a:spcBef>
                <a:spcPts val="300"/>
              </a:spcBef>
              <a:buClrTx/>
              <a:buSzPct val="100000"/>
              <a:buFontTx/>
              <a:defRPr sz="1769">
                <a:latin typeface="Comic Sans MS"/>
                <a:ea typeface="Comic Sans MS"/>
                <a:cs typeface="Comic Sans MS"/>
                <a:sym typeface="Comic Sans MS"/>
              </a:defRPr>
            </a:pPr>
            <a:r>
              <a:rPr sz="1750" dirty="0">
                <a:latin typeface="Aptos Display"/>
              </a:rPr>
              <a:t>Impact tracking is completed  termly and adaptations to provision </a:t>
            </a:r>
            <a:r>
              <a:rPr lang="en-US" sz="1750" dirty="0">
                <a:latin typeface="Aptos Display"/>
              </a:rPr>
              <a:t>made as needed. Regular meetings with class teachers and sharing of concerns through CPOMS mean that interventions and monitoring is continually being reviewed</a:t>
            </a:r>
            <a:r>
              <a:rPr sz="1750" dirty="0">
                <a:latin typeface="Aptos Display"/>
              </a:rPr>
              <a:t>. Progress and evaluation is reported to the Governor with responsibility for SEN. Annual report to the Governing Body and SEN Information Report posted on Web site</a:t>
            </a:r>
            <a:r>
              <a:rPr lang="en-GB" sz="1750" dirty="0">
                <a:latin typeface="Aptos Display"/>
              </a:rPr>
              <a:t>.</a:t>
            </a:r>
            <a:endParaRPr sz="1750" dirty="0">
              <a:latin typeface="Aptos Display"/>
            </a:endParaRPr>
          </a:p>
          <a:p>
            <a:pPr marL="109855" indent="-109855" defTabSz="278892">
              <a:lnSpc>
                <a:spcPct val="120000"/>
              </a:lnSpc>
              <a:spcBef>
                <a:spcPts val="300"/>
              </a:spcBef>
              <a:buClrTx/>
              <a:buFontTx/>
              <a:defRPr sz="1769">
                <a:latin typeface="Comic Sans MS"/>
                <a:ea typeface="Comic Sans MS"/>
                <a:cs typeface="Comic Sans MS"/>
                <a:sym typeface="Comic Sans MS"/>
              </a:defRPr>
            </a:pPr>
            <a:r>
              <a:rPr sz="1750" dirty="0">
                <a:latin typeface="Aptos Display"/>
              </a:rPr>
              <a:t>The SENCo also works alongside</a:t>
            </a:r>
            <a:r>
              <a:rPr lang="en-GB" sz="1750" dirty="0">
                <a:latin typeface="Aptos Display"/>
              </a:rPr>
              <a:t> and meets regularly with</a:t>
            </a:r>
            <a:r>
              <a:rPr sz="1750" dirty="0">
                <a:latin typeface="Aptos Display"/>
              </a:rPr>
              <a:t> the Pupil Premium Coordinator</a:t>
            </a:r>
            <a:r>
              <a:rPr lang="en-GB" sz="1750" dirty="0">
                <a:latin typeface="Aptos Display"/>
              </a:rPr>
              <a:t> and designated safe guarding  lead (DSL)</a:t>
            </a:r>
            <a:r>
              <a:rPr lang="en-US" sz="1750" dirty="0">
                <a:latin typeface="Aptos Display"/>
              </a:rPr>
              <a:t> </a:t>
            </a:r>
            <a:r>
              <a:rPr sz="1750" dirty="0">
                <a:latin typeface="Aptos Display"/>
              </a:rPr>
              <a:t>to </a:t>
            </a:r>
            <a:r>
              <a:rPr lang="en-GB" sz="1750" dirty="0">
                <a:latin typeface="Aptos Display"/>
              </a:rPr>
              <a:t>share information about interventions, support and progress to </a:t>
            </a:r>
            <a:r>
              <a:rPr sz="1750" dirty="0">
                <a:latin typeface="Aptos Display"/>
              </a:rPr>
              <a:t>ensure that the needs of all vulnerable pupils are met</a:t>
            </a:r>
            <a:r>
              <a:rPr lang="en-GB" sz="1750" dirty="0">
                <a:latin typeface="Aptos Display"/>
              </a:rPr>
              <a:t>.</a:t>
            </a:r>
          </a:p>
          <a:p>
            <a:pPr marL="109855" indent="-109855" defTabSz="278892">
              <a:lnSpc>
                <a:spcPct val="120000"/>
              </a:lnSpc>
              <a:spcBef>
                <a:spcPts val="300"/>
              </a:spcBef>
              <a:buClrTx/>
              <a:buSzPct val="100000"/>
              <a:buFontTx/>
              <a:defRPr sz="1769">
                <a:latin typeface="Comic Sans MS"/>
                <a:ea typeface="Comic Sans MS"/>
                <a:cs typeface="Comic Sans MS"/>
                <a:sym typeface="Comic Sans MS"/>
              </a:defRPr>
            </a:pPr>
            <a:endParaRPr lang="en-GB" sz="1750">
              <a:latin typeface="Aptos Display"/>
            </a:endParaRPr>
          </a:p>
          <a:p>
            <a:pPr marL="0" indent="0" algn="ctr" defTabSz="278892">
              <a:spcBef>
                <a:spcPts val="300"/>
              </a:spcBef>
              <a:buClrTx/>
              <a:buSzTx/>
              <a:buFontTx/>
              <a:buNone/>
              <a:defRPr sz="976">
                <a:latin typeface="Comic Sans MS"/>
                <a:ea typeface="Comic Sans MS"/>
                <a:cs typeface="Comic Sans MS"/>
                <a:sym typeface="Comic Sans MS"/>
              </a:defRPr>
            </a:pPr>
            <a:endParaRPr sz="950">
              <a:latin typeface="Aptos Displa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3.Policies for making provision for children with SEN, whether or not they have Education, Health Care plans (EHCPs)"/>
          <p:cNvSpPr txBox="1">
            <a:spLocks noGrp="1"/>
          </p:cNvSpPr>
          <p:nvPr>
            <p:ph type="title"/>
          </p:nvPr>
        </p:nvSpPr>
        <p:spPr>
          <a:xfrm>
            <a:off x="159788" y="119795"/>
            <a:ext cx="7640110" cy="1303868"/>
          </a:xfrm>
          <a:prstGeom prst="rect">
            <a:avLst/>
          </a:prstGeom>
        </p:spPr>
        <p:txBody>
          <a:bodyPr lIns="45719" tIns="45720" rIns="45719" bIns="45720" anchor="ctr">
            <a:normAutofit/>
          </a:bodyPr>
          <a:lstStyle>
            <a:lvl1pPr defTabSz="219455">
              <a:defRPr sz="2304" b="1" u="sng">
                <a:latin typeface="Comic Sans MS"/>
                <a:ea typeface="Comic Sans MS"/>
                <a:cs typeface="Comic Sans MS"/>
                <a:sym typeface="Comic Sans MS"/>
              </a:defRPr>
            </a:lvl1pPr>
          </a:lstStyle>
          <a:p>
            <a:pPr>
              <a:defRPr b="0">
                <a:latin typeface="Garamond"/>
                <a:ea typeface="Garamond"/>
                <a:cs typeface="Garamond"/>
                <a:sym typeface="Garamond"/>
              </a:defRPr>
            </a:pPr>
            <a:r>
              <a:rPr lang="en-GB" sz="2300" u="none">
                <a:latin typeface="Aptos Display"/>
              </a:rPr>
              <a:t>3.Policies for making provision for children with SEN, whether or not they have Education, Health Care plans (EHCPs)</a:t>
            </a:r>
            <a:endParaRPr lang="en-US" sz="2300" u="none">
              <a:latin typeface="Aptos Display"/>
            </a:endParaRPr>
          </a:p>
        </p:txBody>
      </p:sp>
      <p:sp>
        <p:nvSpPr>
          <p:cNvPr id="347" name="Arrangements for assessing &amp; reviewing pupils’ progress towards outcomes, including opportunities available to work with parents &amp; pupils as part of this assessment and review…"/>
          <p:cNvSpPr txBox="1">
            <a:spLocks noGrp="1"/>
          </p:cNvSpPr>
          <p:nvPr>
            <p:ph idx="1"/>
          </p:nvPr>
        </p:nvSpPr>
        <p:spPr>
          <a:xfrm>
            <a:off x="155490" y="1842893"/>
            <a:ext cx="8075611" cy="4081170"/>
          </a:xfrm>
          <a:prstGeom prst="rect">
            <a:avLst/>
          </a:prstGeom>
          <a:solidFill>
            <a:schemeClr val="tx1"/>
          </a:solidFill>
        </p:spPr>
        <p:txBody>
          <a:bodyPr lIns="45719" tIns="45720" rIns="45719" bIns="45720" anchor="t">
            <a:normAutofit fontScale="77500" lnSpcReduction="20000"/>
          </a:bodyPr>
          <a:lstStyle/>
          <a:p>
            <a:pPr marL="0" indent="0" defTabSz="352043">
              <a:lnSpc>
                <a:spcPct val="150000"/>
              </a:lnSpc>
              <a:spcBef>
                <a:spcPts val="400"/>
              </a:spcBef>
              <a:buClrTx/>
              <a:buSzTx/>
              <a:buFontTx/>
              <a:buNone/>
              <a:defRPr sz="1540" u="sng">
                <a:solidFill>
                  <a:srgbClr val="000000"/>
                </a:solidFill>
                <a:latin typeface="Comic Sans MS"/>
                <a:ea typeface="Comic Sans MS"/>
                <a:cs typeface="Comic Sans MS"/>
                <a:sym typeface="Comic Sans MS"/>
              </a:defRPr>
            </a:pPr>
            <a:r>
              <a:rPr sz="1600" dirty="0">
                <a:latin typeface="Aptos Display"/>
              </a:rPr>
              <a:t>Arrangements for assessing &amp; reviewing pupils’ progress towards outcomes, including opportunities available to work with parents &amp; pupils as part of this assessment and review</a:t>
            </a:r>
            <a:endParaRPr lang="en-US" sz="1600" dirty="0">
              <a:latin typeface="Aptos Display"/>
            </a:endParaRPr>
          </a:p>
          <a:p>
            <a:pPr marL="0" indent="0" defTabSz="352043">
              <a:lnSpc>
                <a:spcPct val="150000"/>
              </a:lnSpc>
              <a:spcBef>
                <a:spcPts val="400"/>
              </a:spcBef>
              <a:buClrTx/>
              <a:buSzTx/>
              <a:buFontTx/>
              <a:buNone/>
              <a:defRPr sz="1540">
                <a:solidFill>
                  <a:srgbClr val="000000"/>
                </a:solidFill>
                <a:latin typeface="Comic Sans MS"/>
                <a:ea typeface="Comic Sans MS"/>
                <a:cs typeface="Comic Sans MS"/>
                <a:sym typeface="Comic Sans MS"/>
              </a:defRPr>
            </a:pPr>
            <a:r>
              <a:rPr sz="1600" dirty="0">
                <a:latin typeface="Aptos Display"/>
              </a:rPr>
              <a:t>These arrangements include:</a:t>
            </a:r>
          </a:p>
          <a:p>
            <a:pPr marL="0" indent="0" defTabSz="352043">
              <a:lnSpc>
                <a:spcPct val="150000"/>
              </a:lnSpc>
              <a:spcBef>
                <a:spcPts val="400"/>
              </a:spcBef>
              <a:buClrTx/>
              <a:buNone/>
              <a:defRPr sz="1540">
                <a:solidFill>
                  <a:srgbClr val="000000"/>
                </a:solidFill>
                <a:latin typeface="Comic Sans MS"/>
                <a:ea typeface="Comic Sans MS"/>
                <a:cs typeface="Comic Sans MS"/>
                <a:sym typeface="Comic Sans MS"/>
              </a:defRPr>
            </a:pPr>
            <a:r>
              <a:rPr lang="en-US" sz="1600" dirty="0">
                <a:latin typeface="Aptos Display"/>
              </a:rPr>
              <a:t>    </a:t>
            </a:r>
            <a:r>
              <a:rPr sz="1600" dirty="0">
                <a:latin typeface="Aptos Display"/>
              </a:rPr>
              <a:t>Data tracking for pupil progress</a:t>
            </a:r>
          </a:p>
          <a:p>
            <a:pPr marL="123190" indent="-123190" defTabSz="352043">
              <a:lnSpc>
                <a:spcPct val="150000"/>
              </a:lnSpc>
              <a:spcBef>
                <a:spcPts val="400"/>
              </a:spcBef>
              <a:buClrTx/>
              <a:defRPr sz="1540">
                <a:solidFill>
                  <a:srgbClr val="000000"/>
                </a:solidFill>
                <a:latin typeface="Comic Sans MS"/>
                <a:ea typeface="Comic Sans MS"/>
                <a:cs typeface="Comic Sans MS"/>
                <a:sym typeface="Comic Sans MS"/>
              </a:defRPr>
            </a:pPr>
            <a:r>
              <a:rPr lang="en-GB" sz="1600" dirty="0">
                <a:latin typeface="Aptos Display"/>
              </a:rPr>
              <a:t>Support</a:t>
            </a:r>
            <a:r>
              <a:rPr sz="1600" dirty="0">
                <a:latin typeface="Aptos Display"/>
              </a:rPr>
              <a:t> plan and </a:t>
            </a:r>
            <a:r>
              <a:rPr lang="en-US" sz="1600" dirty="0">
                <a:latin typeface="Aptos Display"/>
              </a:rPr>
              <a:t>Education health care plan (ECHP)</a:t>
            </a:r>
            <a:r>
              <a:rPr sz="1600" dirty="0">
                <a:latin typeface="Aptos Display"/>
              </a:rPr>
              <a:t> reviews;</a:t>
            </a:r>
          </a:p>
          <a:p>
            <a:pPr marL="123190" indent="-123190" defTabSz="352043">
              <a:lnSpc>
                <a:spcPct val="150000"/>
              </a:lnSpc>
              <a:spcBef>
                <a:spcPts val="400"/>
              </a:spcBef>
              <a:buClrTx/>
              <a:defRPr sz="1540">
                <a:solidFill>
                  <a:srgbClr val="000000"/>
                </a:solidFill>
                <a:latin typeface="Comic Sans MS"/>
                <a:ea typeface="Comic Sans MS"/>
                <a:cs typeface="Comic Sans MS"/>
                <a:sym typeface="Comic Sans MS"/>
              </a:defRPr>
            </a:pPr>
            <a:r>
              <a:rPr lang="en-GB" sz="1600" dirty="0">
                <a:latin typeface="Aptos Display"/>
              </a:rPr>
              <a:t>Observations</a:t>
            </a:r>
            <a:r>
              <a:rPr sz="1600" dirty="0">
                <a:latin typeface="Aptos Display"/>
              </a:rPr>
              <a:t> and</a:t>
            </a:r>
            <a:r>
              <a:rPr lang="en-US" sz="1600" dirty="0">
                <a:latin typeface="Aptos Display"/>
              </a:rPr>
              <a:t> information gathered using the notice, check and try process and strategies Graduate Approach Tool kit</a:t>
            </a:r>
            <a:endParaRPr sz="1600" dirty="0">
              <a:latin typeface="Aptos Display"/>
            </a:endParaRPr>
          </a:p>
          <a:p>
            <a:pPr marL="154305" indent="-154305" defTabSz="352043">
              <a:lnSpc>
                <a:spcPct val="150000"/>
              </a:lnSpc>
              <a:spcBef>
                <a:spcPts val="400"/>
              </a:spcBef>
              <a:buClrTx/>
              <a:buSzPct val="100000"/>
              <a:defRPr sz="1540">
                <a:solidFill>
                  <a:srgbClr val="000000"/>
                </a:solidFill>
                <a:latin typeface="Comic Sans MS"/>
                <a:ea typeface="Comic Sans MS"/>
                <a:cs typeface="Comic Sans MS"/>
                <a:sym typeface="Comic Sans MS"/>
              </a:defRPr>
            </a:pPr>
            <a:r>
              <a:rPr sz="1600" dirty="0">
                <a:latin typeface="Aptos Display"/>
              </a:rPr>
              <a:t>Parents meetings</a:t>
            </a:r>
          </a:p>
          <a:p>
            <a:pPr marL="154305" indent="-154305" defTabSz="352043">
              <a:lnSpc>
                <a:spcPct val="150000"/>
              </a:lnSpc>
              <a:spcBef>
                <a:spcPts val="400"/>
              </a:spcBef>
              <a:buClrTx/>
              <a:defRPr sz="1540">
                <a:solidFill>
                  <a:srgbClr val="000000"/>
                </a:solidFill>
                <a:latin typeface="Comic Sans MS"/>
                <a:ea typeface="Comic Sans MS"/>
                <a:cs typeface="Comic Sans MS"/>
                <a:sym typeface="Comic Sans MS"/>
              </a:defRPr>
            </a:pPr>
            <a:r>
              <a:rPr lang="en-US" sz="1600" dirty="0">
                <a:latin typeface="Aptos Display"/>
              </a:rPr>
              <a:t>Cycles of Asess Plan Do Review (APDR)</a:t>
            </a:r>
          </a:p>
          <a:p>
            <a:pPr marL="154305" indent="-154305" defTabSz="352043">
              <a:lnSpc>
                <a:spcPct val="150000"/>
              </a:lnSpc>
              <a:spcBef>
                <a:spcPts val="400"/>
              </a:spcBef>
              <a:buClrTx/>
              <a:defRPr sz="1540">
                <a:solidFill>
                  <a:srgbClr val="000000"/>
                </a:solidFill>
                <a:latin typeface="Comic Sans MS"/>
                <a:ea typeface="Comic Sans MS"/>
                <a:cs typeface="Comic Sans MS"/>
                <a:sym typeface="Comic Sans MS"/>
              </a:defRPr>
            </a:pPr>
            <a:r>
              <a:rPr lang="en-US" sz="1600" dirty="0">
                <a:latin typeface="Aptos Display"/>
              </a:rPr>
              <a:t>Termly SEN review meetings between SENCO  and class teachers and support staff.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3.Policies for making provision for children with SEN, whether or not they have Education, Health Care plans (EHCPs)"/>
          <p:cNvSpPr txBox="1">
            <a:spLocks noGrp="1"/>
          </p:cNvSpPr>
          <p:nvPr>
            <p:ph type="title"/>
          </p:nvPr>
        </p:nvSpPr>
        <p:spPr>
          <a:xfrm>
            <a:off x="140465" y="251553"/>
            <a:ext cx="7772400" cy="1456267"/>
          </a:xfrm>
          <a:prstGeom prst="rect">
            <a:avLst/>
          </a:prstGeom>
        </p:spPr>
        <p:txBody>
          <a:bodyPr lIns="45719" tIns="45720" rIns="45719" bIns="45720" anchor="ctr">
            <a:normAutofit/>
          </a:bodyPr>
          <a:lstStyle>
            <a:lvl1pPr defTabSz="219455">
              <a:defRPr sz="2304" b="1" u="sng">
                <a:latin typeface="Comic Sans MS"/>
                <a:ea typeface="Comic Sans MS"/>
                <a:cs typeface="Comic Sans MS"/>
                <a:sym typeface="Comic Sans MS"/>
              </a:defRPr>
            </a:lvl1pPr>
          </a:lstStyle>
          <a:p>
            <a:pPr>
              <a:defRPr b="0">
                <a:latin typeface="Garamond"/>
                <a:ea typeface="Garamond"/>
                <a:cs typeface="Garamond"/>
                <a:sym typeface="Garamond"/>
              </a:defRPr>
            </a:pPr>
            <a:r>
              <a:rPr sz="2300" b="1" u="none">
                <a:latin typeface="Comic Sans MS"/>
                <a:ea typeface="Comic Sans MS"/>
                <a:cs typeface="Comic Sans MS"/>
                <a:sym typeface="Comic Sans MS"/>
              </a:rPr>
              <a:t>3.Policies for making provision for children with SEN, whether or not they have Education, Health Care plans (EHCPs)</a:t>
            </a:r>
            <a:endParaRPr lang="en-US" sz="2300" b="1" u="none">
              <a:latin typeface="Comic Sans MS"/>
              <a:ea typeface="Comic Sans MS"/>
              <a:cs typeface="Comic Sans MS"/>
            </a:endParaRPr>
          </a:p>
        </p:txBody>
      </p:sp>
      <p:sp>
        <p:nvSpPr>
          <p:cNvPr id="350" name="How adaptations are made to the curriculum and the learning environment of pupils with SEN…"/>
          <p:cNvSpPr txBox="1">
            <a:spLocks noGrp="1"/>
          </p:cNvSpPr>
          <p:nvPr>
            <p:ph idx="1"/>
          </p:nvPr>
        </p:nvSpPr>
        <p:spPr>
          <a:xfrm>
            <a:off x="360802" y="2128297"/>
            <a:ext cx="7772400" cy="3649133"/>
          </a:xfrm>
          <a:prstGeom prst="rect">
            <a:avLst/>
          </a:prstGeom>
          <a:solidFill>
            <a:schemeClr val="tx1"/>
          </a:solidFill>
        </p:spPr>
        <p:txBody>
          <a:bodyPr lIns="45719" tIns="45720" rIns="45719" bIns="45720" anchor="t">
            <a:normAutofit fontScale="92500"/>
          </a:bodyPr>
          <a:lstStyle/>
          <a:p>
            <a:pPr marL="0" indent="0" defTabSz="182880">
              <a:lnSpc>
                <a:spcPct val="120000"/>
              </a:lnSpc>
              <a:spcBef>
                <a:spcPts val="200"/>
              </a:spcBef>
              <a:buClrTx/>
              <a:buSzTx/>
              <a:buFontTx/>
              <a:buNone/>
              <a:defRPr sz="1200" u="sng">
                <a:solidFill>
                  <a:srgbClr val="000000"/>
                </a:solidFill>
                <a:latin typeface="Comic Sans MS"/>
                <a:ea typeface="Comic Sans MS"/>
                <a:cs typeface="Comic Sans MS"/>
                <a:sym typeface="Comic Sans MS"/>
              </a:defRPr>
            </a:pPr>
            <a:r>
              <a:rPr sz="1400" dirty="0"/>
              <a:t>How adaptations are made to the curriculum and the learning environment of pupils with SEN</a:t>
            </a:r>
            <a:endParaRPr lang="en-US" sz="1400" dirty="0"/>
          </a:p>
          <a:p>
            <a:pPr marL="0" indent="0" defTabSz="182880">
              <a:lnSpc>
                <a:spcPct val="120000"/>
              </a:lnSpc>
              <a:spcBef>
                <a:spcPts val="200"/>
              </a:spcBef>
              <a:buClrTx/>
              <a:buSzTx/>
              <a:buFontTx/>
              <a:buNone/>
              <a:defRPr sz="1200">
                <a:solidFill>
                  <a:srgbClr val="000000"/>
                </a:solidFill>
                <a:latin typeface="Comic Sans MS"/>
                <a:ea typeface="Comic Sans MS"/>
                <a:cs typeface="Comic Sans MS"/>
                <a:sym typeface="Comic Sans MS"/>
              </a:defRPr>
            </a:pPr>
            <a:r>
              <a:rPr sz="1400" dirty="0"/>
              <a:t>The curriculum /learning environment may be adapted by: </a:t>
            </a:r>
            <a:endParaRPr sz="1400" b="1" dirty="0"/>
          </a:p>
          <a:p>
            <a:pPr marL="120015" indent="-120015" defTabSz="182880">
              <a:lnSpc>
                <a:spcPct val="120000"/>
              </a:lnSpc>
              <a:spcBef>
                <a:spcPts val="200"/>
              </a:spcBef>
              <a:buClrTx/>
              <a:buSzPct val="100000"/>
              <a:buFontTx/>
              <a:defRPr sz="1200">
                <a:solidFill>
                  <a:srgbClr val="000000"/>
                </a:solidFill>
                <a:latin typeface="Comic Sans MS"/>
                <a:ea typeface="Comic Sans MS"/>
                <a:cs typeface="Comic Sans MS"/>
                <a:sym typeface="Comic Sans MS"/>
              </a:defRPr>
            </a:pPr>
            <a:r>
              <a:rPr sz="1400" dirty="0"/>
              <a:t>groupings that target specific levels of progress;</a:t>
            </a:r>
            <a:endParaRPr sz="1400" b="1" dirty="0"/>
          </a:p>
          <a:p>
            <a:pPr marL="120015" indent="-120015" defTabSz="182880">
              <a:lnSpc>
                <a:spcPct val="120000"/>
              </a:lnSpc>
              <a:spcBef>
                <a:spcPts val="200"/>
              </a:spcBef>
              <a:buClrTx/>
              <a:buSzPct val="100000"/>
              <a:buFontTx/>
              <a:defRPr sz="1200">
                <a:solidFill>
                  <a:srgbClr val="000000"/>
                </a:solidFill>
                <a:latin typeface="Comic Sans MS"/>
                <a:ea typeface="Comic Sans MS"/>
                <a:cs typeface="Comic Sans MS"/>
                <a:sym typeface="Comic Sans MS"/>
              </a:defRPr>
            </a:pPr>
            <a:r>
              <a:rPr sz="1400" dirty="0"/>
              <a:t>differentiated resources and teaching styles;</a:t>
            </a:r>
            <a:endParaRPr sz="1400" b="1" dirty="0"/>
          </a:p>
          <a:p>
            <a:pPr marL="120015" indent="-120015" defTabSz="182880">
              <a:lnSpc>
                <a:spcPct val="120000"/>
              </a:lnSpc>
              <a:spcBef>
                <a:spcPts val="200"/>
              </a:spcBef>
              <a:buClrTx/>
              <a:buSzPct val="100000"/>
              <a:buFontTx/>
              <a:defRPr sz="1200">
                <a:solidFill>
                  <a:srgbClr val="000000"/>
                </a:solidFill>
                <a:latin typeface="Comic Sans MS"/>
                <a:ea typeface="Comic Sans MS"/>
                <a:cs typeface="Comic Sans MS"/>
                <a:sym typeface="Comic Sans MS"/>
              </a:defRPr>
            </a:pPr>
            <a:r>
              <a:rPr sz="1400" dirty="0"/>
              <a:t>appropriate choices of texts and topics to suit the learner;</a:t>
            </a:r>
          </a:p>
          <a:p>
            <a:pPr marL="120015" indent="-120015" defTabSz="182880">
              <a:lnSpc>
                <a:spcPct val="120000"/>
              </a:lnSpc>
              <a:spcBef>
                <a:spcPts val="200"/>
              </a:spcBef>
              <a:buClrTx/>
              <a:buSzPct val="100000"/>
              <a:buFontTx/>
              <a:defRPr sz="1200">
                <a:solidFill>
                  <a:srgbClr val="000000"/>
                </a:solidFill>
                <a:latin typeface="Comic Sans MS"/>
                <a:ea typeface="Comic Sans MS"/>
                <a:cs typeface="Comic Sans MS"/>
                <a:sym typeface="Comic Sans MS"/>
              </a:defRPr>
            </a:pPr>
            <a:r>
              <a:rPr sz="1400" dirty="0"/>
              <a:t>access arrangements </a:t>
            </a:r>
            <a:r>
              <a:rPr sz="1400" dirty="0" err="1"/>
              <a:t>fo</a:t>
            </a:r>
            <a:r>
              <a:rPr lang="en-GB" sz="1400" dirty="0"/>
              <a:t>r</a:t>
            </a:r>
            <a:r>
              <a:rPr sz="1400" dirty="0"/>
              <a:t> tests and or examinations;</a:t>
            </a:r>
            <a:endParaRPr sz="1400" b="1" dirty="0"/>
          </a:p>
          <a:p>
            <a:pPr marL="120015" indent="-120015" defTabSz="182880">
              <a:lnSpc>
                <a:spcPct val="120000"/>
              </a:lnSpc>
              <a:spcBef>
                <a:spcPts val="200"/>
              </a:spcBef>
              <a:buClrTx/>
              <a:buSzPct val="100000"/>
              <a:buFontTx/>
              <a:defRPr sz="1200">
                <a:solidFill>
                  <a:srgbClr val="000000"/>
                </a:solidFill>
                <a:latin typeface="Comic Sans MS"/>
                <a:ea typeface="Comic Sans MS"/>
                <a:cs typeface="Comic Sans MS"/>
                <a:sym typeface="Comic Sans MS"/>
              </a:defRPr>
            </a:pPr>
            <a:r>
              <a:rPr sz="1400" dirty="0"/>
              <a:t>additional adult support.</a:t>
            </a:r>
          </a:p>
          <a:p>
            <a:pPr marL="120015" indent="-120015" defTabSz="182880">
              <a:lnSpc>
                <a:spcPct val="120000"/>
              </a:lnSpc>
              <a:spcBef>
                <a:spcPts val="200"/>
              </a:spcBef>
              <a:buClrTx/>
              <a:buSzPct val="100000"/>
              <a:buFontTx/>
              <a:buChar char="•"/>
              <a:defRPr sz="800">
                <a:solidFill>
                  <a:srgbClr val="000000"/>
                </a:solidFill>
                <a:latin typeface="Comic Sans MS"/>
                <a:ea typeface="Comic Sans MS"/>
                <a:cs typeface="Comic Sans MS"/>
                <a:sym typeface="Comic Sans MS"/>
              </a:defRPr>
            </a:pPr>
            <a:r>
              <a:rPr lang="en-US" sz="1400" dirty="0"/>
              <a:t>Brain, movements breaks and calm break out spaces</a:t>
            </a:r>
            <a:endParaRPr sz="1400" dirty="0"/>
          </a:p>
          <a:p>
            <a:pPr marL="120015" indent="-120015" defTabSz="182880">
              <a:lnSpc>
                <a:spcPct val="120000"/>
              </a:lnSpc>
              <a:spcBef>
                <a:spcPts val="200"/>
              </a:spcBef>
              <a:buClrTx/>
              <a:buSzPct val="100000"/>
              <a:buFontTx/>
              <a:buChar char="•"/>
              <a:defRPr sz="800">
                <a:solidFill>
                  <a:srgbClr val="000000"/>
                </a:solidFill>
                <a:latin typeface="Comic Sans MS"/>
                <a:ea typeface="Comic Sans MS"/>
                <a:cs typeface="Comic Sans MS"/>
                <a:sym typeface="Comic Sans MS"/>
              </a:defRPr>
            </a:pPr>
            <a:r>
              <a:rPr lang="en-US" sz="1400" dirty="0"/>
              <a:t>Targeted interventions </a:t>
            </a:r>
          </a:p>
          <a:p>
            <a:pPr marL="0" indent="0" algn="ctr" defTabSz="182880">
              <a:spcBef>
                <a:spcPts val="200"/>
              </a:spcBef>
              <a:buClrTx/>
              <a:buSzTx/>
              <a:buNone/>
              <a:defRPr sz="800">
                <a:solidFill>
                  <a:srgbClr val="000000"/>
                </a:solidFill>
                <a:latin typeface="Comic Sans MS"/>
                <a:ea typeface="Comic Sans MS"/>
                <a:cs typeface="Comic Sans MS"/>
                <a:sym typeface="Comic Sans MS"/>
              </a:defRPr>
            </a:pPr>
            <a:endParaRPr lang="en-US"/>
          </a:p>
        </p:txBody>
      </p:sp>
      <p:pic>
        <p:nvPicPr>
          <p:cNvPr id="3" name="Picture 2" descr="A child and child looking at a book&#10;&#10;Description automatically generated">
            <a:extLst>
              <a:ext uri="{FF2B5EF4-FFF2-40B4-BE49-F238E27FC236}">
                <a16:creationId xmlns:a16="http://schemas.microsoft.com/office/drawing/2014/main" id="{EFA70C71-AB65-CA5D-5DC9-82BF4181632B}"/>
              </a:ext>
            </a:extLst>
          </p:cNvPr>
          <p:cNvPicPr>
            <a:picLocks noChangeAspect="1"/>
          </p:cNvPicPr>
          <p:nvPr/>
        </p:nvPicPr>
        <p:blipFill>
          <a:blip r:embed="rId2"/>
          <a:stretch>
            <a:fillRect/>
          </a:stretch>
        </p:blipFill>
        <p:spPr>
          <a:xfrm>
            <a:off x="5480261" y="2918207"/>
            <a:ext cx="2177094" cy="2068188"/>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rganic">
  <a:themeElements>
    <a:clrScheme name="Organic">
      <a:dk1>
        <a:srgbClr val="000000"/>
      </a:dk1>
      <a:lt1>
        <a:srgbClr val="FFFFFF"/>
      </a:lt1>
      <a:dk2>
        <a:srgbClr val="A7A7A7"/>
      </a:dk2>
      <a:lt2>
        <a:srgbClr val="535353"/>
      </a:lt2>
      <a:accent1>
        <a:srgbClr val="E32D91"/>
      </a:accent1>
      <a:accent2>
        <a:srgbClr val="C830CC"/>
      </a:accent2>
      <a:accent3>
        <a:srgbClr val="4EA6DC"/>
      </a:accent3>
      <a:accent4>
        <a:srgbClr val="4775E7"/>
      </a:accent4>
      <a:accent5>
        <a:srgbClr val="8971E1"/>
      </a:accent5>
      <a:accent6>
        <a:srgbClr val="D54773"/>
      </a:accent6>
      <a:hlink>
        <a:srgbClr val="0000FF"/>
      </a:hlink>
      <a:folHlink>
        <a:srgbClr val="FF00FF"/>
      </a:folHlink>
    </a:clrScheme>
    <a:fontScheme name="Organic">
      <a:majorFont>
        <a:latin typeface="Calibri"/>
        <a:ea typeface="Calibri"/>
        <a:cs typeface="Calibri"/>
      </a:majorFont>
      <a:minorFont>
        <a:latin typeface="Helvetica"/>
        <a:ea typeface="Helvetica"/>
        <a:cs typeface="Helvetica"/>
      </a:minorFont>
    </a:fontScheme>
    <a:fmtScheme name="Organic">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rnd">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aramond"/>
            <a:ea typeface="Garamond"/>
            <a:cs typeface="Garamond"/>
            <a:sym typeface="Garamon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rnd">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aramond"/>
            <a:ea typeface="Garamond"/>
            <a:cs typeface="Garamond"/>
            <a:sym typeface="Garamon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CBFD6D0C354804B8B8BC3AECC46D6D1" ma:contentTypeVersion="7" ma:contentTypeDescription="Create a new document." ma:contentTypeScope="" ma:versionID="5f972d9b8ff340bcb66d748c66813065">
  <xsd:schema xmlns:xsd="http://www.w3.org/2001/XMLSchema" xmlns:xs="http://www.w3.org/2001/XMLSchema" xmlns:p="http://schemas.microsoft.com/office/2006/metadata/properties" xmlns:ns2="aa3ddea6-3725-42dc-8ba9-698c7dfaec78" targetNamespace="http://schemas.microsoft.com/office/2006/metadata/properties" ma:root="true" ma:fieldsID="a610798cea82e5bbd929016d408a5515" ns2:_="">
    <xsd:import namespace="aa3ddea6-3725-42dc-8ba9-698c7dfaec7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ddea6-3725-42dc-8ba9-698c7dfaec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AF3E2BB-9DC8-4FC9-AA73-15F1F899DA8C}">
  <ds:schemaRefs>
    <ds:schemaRef ds:uri="http://schemas.microsoft.com/sharepoint/v3/contenttype/forms"/>
  </ds:schemaRefs>
</ds:datastoreItem>
</file>

<file path=customXml/itemProps2.xml><?xml version="1.0" encoding="utf-8"?>
<ds:datastoreItem xmlns:ds="http://schemas.openxmlformats.org/officeDocument/2006/customXml" ds:itemID="{06411D27-2F66-4181-82C9-069558D3643E}">
  <ds:schemaRefs>
    <ds:schemaRef ds:uri="aa3ddea6-3725-42dc-8ba9-698c7dfaec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4F59EFB-34FF-4B9F-B795-8496B3D1458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25</Slides>
  <Notes>0</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Celestial</vt:lpstr>
      <vt:lpstr>SEN Information Report Section 6.79 </vt:lpstr>
      <vt:lpstr>PowerPoint Presentation</vt:lpstr>
      <vt:lpstr>Welcome and thank you for accessing our SEN Information Report</vt:lpstr>
      <vt:lpstr>  1.What kinds of SEN does St Mary’s provide for? </vt:lpstr>
      <vt:lpstr>2.What are our policies for identification and assessment of pupils with SEN? </vt:lpstr>
      <vt:lpstr>2.Information about the school’s Policies for identification and assessment of pupils with SEN </vt:lpstr>
      <vt:lpstr>3. What are school’s policies for making provision for children with SEN, whether or not they have Education, Health Care plans (EHCPs)?</vt:lpstr>
      <vt:lpstr>3.Policies for making provision for children with SEN, whether or not they have Education, Health Care plans (EHCPs)</vt:lpstr>
      <vt:lpstr>3.Policies for making provision for children with SEN, whether or not they have Education, Health Care plans (EHCPs)</vt:lpstr>
      <vt:lpstr>3.Policies for making provision for children with SEN, whether or not they have Education, Health Care plans (EHCPs)</vt:lpstr>
      <vt:lpstr>4.Who to contact</vt:lpstr>
      <vt:lpstr>5. What is the level of expertise and training of staff in relation to children with SEN and how will specialist expertise be secured?</vt:lpstr>
      <vt:lpstr>5.What is the level of expertise and training of staff in relation to children with SEN and how will specialist expertise be secured?</vt:lpstr>
      <vt:lpstr>6.How is equipment and facilities to support children with SEN secured? </vt:lpstr>
      <vt:lpstr>7.What are the arrangements for consulting parents of children with SEN in their child’s education?</vt:lpstr>
      <vt:lpstr>8.What are the arrangements for consulting children with SEN about their own needs and progress?</vt:lpstr>
      <vt:lpstr>9.What are the arrangements made by the Governing Body relating to treatment of complaints from parents of children with SEN concerning the provision made at school?</vt:lpstr>
      <vt:lpstr>10.How does the Governing Body involve other bodies, including health and social services bodies, local authority support services and voluntary organisations in meeting the needs of our children with SEN and in supporting the families of such children?</vt:lpstr>
      <vt:lpstr>The involvement of other bodies, including health and social services bodies, local authority support services and voluntary organisations in meeting the needs of our children with SEN and in supporting the families of such children by the governing body </vt:lpstr>
      <vt:lpstr>11.Contact details of support services for parents of pupils with special educational needs, including those for arrangements made in accordance with section 32 (mediation)</vt:lpstr>
      <vt:lpstr>12.How does St Mary’s support the  transition of a child with SEN?</vt:lpstr>
      <vt:lpstr>Support for the transition of a child with SEN</vt:lpstr>
      <vt:lpstr>Support for the transition of a child with SEN</vt:lpstr>
      <vt:lpstr>Support for the transition of a child with SEN</vt:lpstr>
      <vt:lpstr>13.Advice and information from Bury LA about the ‘Local Offer’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 Information Report Section 6.79</dc:title>
  <dc:creator>Joanne</dc:creator>
  <cp:revision>120</cp:revision>
  <cp:lastPrinted>2022-12-06T13:19:40Z</cp:lastPrinted>
  <dcterms:modified xsi:type="dcterms:W3CDTF">2025-01-27T09:47:27Z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0x010100CCBFD6D0C354804B8B8BC3AECC46D6D1</vt:lpwstr>
  </property>
  <property fmtid="{D5CDD505-2E9C-101B-9397-08002B2CF9AE}" pid="3" name="Order">
    <vt:r8>33331300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ies>
</file>